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Slab"/>
      <p:regular r:id="rId37"/>
      <p:bold r:id="rId38"/>
    </p:embeddedFon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Slab-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font" Target="fonts/RobotoSlab-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3a3342494_10_132: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g313a3342494_10_13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Compliance with e-commerce laws and data privacy regulations is vital to maintain transparency and user trust in our application.</a:t>
            </a:r>
            <a:endParaRPr/>
          </a:p>
        </p:txBody>
      </p:sp>
      <p:sp>
        <p:nvSpPr>
          <p:cNvPr id="230" name="Google Shape;230;g313a3342494_10_13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3a3342494_10_146: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g313a3342494_10_14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We prioritize ethical and environmental responsibility, allowing users to report scams and reducing our environmental footprint through sustainable practices and energy efficiency.</a:t>
            </a:r>
            <a:endParaRPr/>
          </a:p>
        </p:txBody>
      </p:sp>
      <p:sp>
        <p:nvSpPr>
          <p:cNvPr id="245" name="Google Shape;245;g313a3342494_10_14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3a3342494_10_159: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g313a3342494_10_15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Usability is key, with a focus on intuitive navigation, efficient account management, and a responsive design across devices to ensure a seamless experience for users.</a:t>
            </a:r>
            <a:endParaRPr/>
          </a:p>
        </p:txBody>
      </p:sp>
      <p:sp>
        <p:nvSpPr>
          <p:cNvPr id="259" name="Google Shape;259;g313a3342494_10_159: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3a3342494_10_172: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g313a3342494_10_17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Our system maintains optimal performance under high traffic, with quick response times and efficient space management for database storage.</a:t>
            </a:r>
            <a:endParaRPr/>
          </a:p>
        </p:txBody>
      </p:sp>
      <p:sp>
        <p:nvSpPr>
          <p:cNvPr id="273" name="Google Shape;273;g313a3342494_10_17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3a3342494_10_192: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 name="Google Shape;293;g313a3342494_10_19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Using MVC architecture and integration options ensures a modular and scalable system that can adapt to future needs and easily integrate with third-party services.</a:t>
            </a:r>
            <a:endParaRPr/>
          </a:p>
        </p:txBody>
      </p:sp>
      <p:sp>
        <p:nvSpPr>
          <p:cNvPr id="294" name="Google Shape;294;g313a3342494_10_19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3a3342494_10_204: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g313a3342494_10_20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To promote transparency, users can view detailed transaction histories and receive clear, itemized receipts, ensuring accuracy in fees and discounts.</a:t>
            </a:r>
            <a:endParaRPr/>
          </a:p>
        </p:txBody>
      </p:sp>
      <p:sp>
        <p:nvSpPr>
          <p:cNvPr id="307" name="Google Shape;307;g313a3342494_10_20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3a3342494_10_226: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g313a3342494_10_2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These non-functional requirements lay a solid foundation for building a system that is dependable, secure, and user-friendly.</a:t>
            </a:r>
            <a:endParaRPr/>
          </a:p>
        </p:txBody>
      </p:sp>
      <p:sp>
        <p:nvSpPr>
          <p:cNvPr id="330" name="Google Shape;330;g313a3342494_10_22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3a3342494_1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13a3342494_10_2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5b1a4b7dc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15b1a4b7dc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5b1a4b7dc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5b1a4b7dc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ac26f13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ac26f13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5b1a4b7dc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5b1a4b7dc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5b1a4b7dc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5b1a4b7dc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3650280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13650280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756d83d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756d83d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756d83d3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756d83d3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756d83d3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756d83d3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ac26f139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0ac26f139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1754cac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1754cac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754cac4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1754cac4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0ac26f139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0ac26f139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ac26f13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ac26f13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0ac26f139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0ac26f139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ac26f13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ac26f13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ac26f139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ac26f139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3a3342494_10_75: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g313a3342494_10_7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Arial"/>
                <a:ea typeface="Arial"/>
                <a:cs typeface="Arial"/>
                <a:sym typeface="Arial"/>
              </a:rPr>
              <a:t>This presentation will cover the critical non-functional requirements that guide the development and operational goals of our system.</a:t>
            </a:r>
            <a:endParaRPr/>
          </a:p>
        </p:txBody>
      </p:sp>
      <p:sp>
        <p:nvSpPr>
          <p:cNvPr id="170" name="Google Shape;170;g313a3342494_10_7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3a3342494_10_85: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g313a3342494_10_8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Reliability is a top priority. The system must be dependable, with high availability and reliable backup systems to prevent data loss.</a:t>
            </a:r>
            <a:endParaRPr/>
          </a:p>
        </p:txBody>
      </p:sp>
      <p:sp>
        <p:nvSpPr>
          <p:cNvPr id="180" name="Google Shape;180;g313a3342494_10_8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3a3342494_10_105: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g313a3342494_10_10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Our security measures include secure authentication, encrypted logins, and protected payment systems, ensuring that user data remains private and secure.</a:t>
            </a:r>
            <a:endParaRPr/>
          </a:p>
        </p:txBody>
      </p:sp>
      <p:sp>
        <p:nvSpPr>
          <p:cNvPr id="201" name="Google Shape;201;g313a3342494_10_10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3a3342494_10_121: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g313a3342494_10_1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Our system complies with data protection regulations to safeguard user information and prevent unauthorized access to accounts.</a:t>
            </a:r>
            <a:endParaRPr/>
          </a:p>
        </p:txBody>
      </p:sp>
      <p:sp>
        <p:nvSpPr>
          <p:cNvPr id="218" name="Google Shape;218;g313a3342494_10_12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p1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sp>
        <p:nvSpPr>
          <p:cNvPr id="72" name="Google Shape;72;p15"/>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5"/>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74" name="Google Shape;74;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16"/>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80" name="Google Shape;80;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3" name="Shape 83"/>
        <p:cNvGrpSpPr/>
        <p:nvPr/>
      </p:nvGrpSpPr>
      <p:grpSpPr>
        <a:xfrm>
          <a:off x="0" y="0"/>
          <a:ext cx="0" cy="0"/>
          <a:chOff x="0" y="0"/>
          <a:chExt cx="0" cy="0"/>
        </a:xfrm>
      </p:grpSpPr>
      <p:sp>
        <p:nvSpPr>
          <p:cNvPr id="84" name="Google Shape;84;p1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7"/>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6" name="Google Shape;86;p17"/>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7" name="Google Shape;87;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0" name="Shape 90"/>
        <p:cNvGrpSpPr/>
        <p:nvPr/>
      </p:nvGrpSpPr>
      <p:grpSpPr>
        <a:xfrm>
          <a:off x="0" y="0"/>
          <a:ext cx="0" cy="0"/>
          <a:chOff x="0" y="0"/>
          <a:chExt cx="0" cy="0"/>
        </a:xfrm>
      </p:grpSpPr>
      <p:sp>
        <p:nvSpPr>
          <p:cNvPr id="91" name="Google Shape;91;p1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3" name="Google Shape;93;p1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4" name="Google Shape;94;p18"/>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5" name="Google Shape;95;p18"/>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6" name="Google Shape;96;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
        <p:nvSpPr>
          <p:cNvPr id="105" name="Google Shape;105;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8" name="Shape 108"/>
        <p:cNvGrpSpPr/>
        <p:nvPr/>
      </p:nvGrpSpPr>
      <p:grpSpPr>
        <a:xfrm>
          <a:off x="0" y="0"/>
          <a:ext cx="0" cy="0"/>
          <a:chOff x="0" y="0"/>
          <a:chExt cx="0" cy="0"/>
        </a:xfrm>
      </p:grpSpPr>
      <p:sp>
        <p:nvSpPr>
          <p:cNvPr id="109" name="Google Shape;109;p21"/>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11" name="Google Shape;111;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2" name="Google Shape;112;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5" name="Shape 115"/>
        <p:cNvGrpSpPr/>
        <p:nvPr/>
      </p:nvGrpSpPr>
      <p:grpSpPr>
        <a:xfrm>
          <a:off x="0" y="0"/>
          <a:ext cx="0" cy="0"/>
          <a:chOff x="0" y="0"/>
          <a:chExt cx="0" cy="0"/>
        </a:xfrm>
      </p:grpSpPr>
      <p:sp>
        <p:nvSpPr>
          <p:cNvPr id="116" name="Google Shape;116;p2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22"/>
          <p:cNvSpPr/>
          <p:nvPr>
            <p:ph idx="2" type="pic"/>
          </p:nvPr>
        </p:nvSpPr>
        <p:spPr>
          <a:xfrm>
            <a:off x="1792288" y="459581"/>
            <a:ext cx="5486400" cy="3086100"/>
          </a:xfrm>
          <a:prstGeom prst="rect">
            <a:avLst/>
          </a:prstGeom>
          <a:noFill/>
          <a:ln>
            <a:noFill/>
          </a:ln>
        </p:spPr>
      </p:sp>
      <p:sp>
        <p:nvSpPr>
          <p:cNvPr id="118" name="Google Shape;118;p2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9" name="Google Shape;119;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 name="Shape 122"/>
        <p:cNvGrpSpPr/>
        <p:nvPr/>
      </p:nvGrpSpPr>
      <p:grpSpPr>
        <a:xfrm>
          <a:off x="0" y="0"/>
          <a:ext cx="0" cy="0"/>
          <a:chOff x="0" y="0"/>
          <a:chExt cx="0" cy="0"/>
        </a:xfrm>
      </p:grpSpPr>
      <p:sp>
        <p:nvSpPr>
          <p:cNvPr id="123" name="Google Shape;123;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3"/>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8" name="Shape 128"/>
        <p:cNvGrpSpPr/>
        <p:nvPr/>
      </p:nvGrpSpPr>
      <p:grpSpPr>
        <a:xfrm>
          <a:off x="0" y="0"/>
          <a:ext cx="0" cy="0"/>
          <a:chOff x="0" y="0"/>
          <a:chExt cx="0" cy="0"/>
        </a:xfrm>
      </p:grpSpPr>
      <p:sp>
        <p:nvSpPr>
          <p:cNvPr id="129" name="Google Shape;129;p24"/>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24"/>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 name="Google Shape;131;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Google Shape;62;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figma.com/design/bjO6BjEFncINKG7LxsNlV5/textbook.io?node-id=0-1&amp;t=NUbsittAax28iy0L-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LIBRARY PROJECT</a:t>
            </a:r>
            <a:endParaRPr/>
          </a:p>
        </p:txBody>
      </p:sp>
      <p:sp>
        <p:nvSpPr>
          <p:cNvPr id="139" name="Google Shape;139;p25"/>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CS3354 Deliverable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34"/>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3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3366"/>
              </a:buClr>
              <a:buSzPts val="4700"/>
              <a:buFont typeface="Calibri"/>
              <a:buNone/>
            </a:pPr>
            <a:r>
              <a:rPr lang="en" sz="4700"/>
              <a:t>Regulatory Compliance</a:t>
            </a:r>
            <a:endParaRPr/>
          </a:p>
        </p:txBody>
      </p:sp>
      <p:sp>
        <p:nvSpPr>
          <p:cNvPr id="234" name="Google Shape;234;p34"/>
          <p:cNvSpPr/>
          <p:nvPr/>
        </p:nvSpPr>
        <p:spPr>
          <a:xfrm>
            <a:off x="628650" y="1398985"/>
            <a:ext cx="7818120" cy="13716"/>
          </a:xfrm>
          <a:custGeom>
            <a:rect b="b" l="l" r="r" t="t"/>
            <a:pathLst>
              <a:path extrusionOk="0" fill="none" h="18288" w="781812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extrusionOk="0" h="18288" w="781812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35" name="Google Shape;235;p34"/>
          <p:cNvGrpSpPr/>
          <p:nvPr/>
        </p:nvGrpSpPr>
        <p:grpSpPr>
          <a:xfrm>
            <a:off x="644765" y="2117268"/>
            <a:ext cx="7854469" cy="2069251"/>
            <a:chOff x="16115" y="594937"/>
            <a:chExt cx="7854469" cy="2759001"/>
          </a:xfrm>
        </p:grpSpPr>
        <p:sp>
          <p:nvSpPr>
            <p:cNvPr id="236" name="Google Shape;236;p34"/>
            <p:cNvSpPr/>
            <p:nvPr/>
          </p:nvSpPr>
          <p:spPr>
            <a:xfrm>
              <a:off x="1009209" y="594937"/>
              <a:ext cx="1625062" cy="162506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p:nvPr/>
          </p:nvSpPr>
          <p:spPr>
            <a:xfrm>
              <a:off x="16115" y="2633938"/>
              <a:ext cx="3611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txBox="1"/>
            <p:nvPr/>
          </p:nvSpPr>
          <p:spPr>
            <a:xfrm>
              <a:off x="16115" y="2633938"/>
              <a:ext cx="3611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500"/>
                <a:buFont typeface="Calibri"/>
                <a:buNone/>
              </a:pPr>
              <a:r>
                <a:rPr b="0" i="0" lang="en" sz="2500" u="none" cap="none" strike="noStrike">
                  <a:solidFill>
                    <a:schemeClr val="dk1"/>
                  </a:solidFill>
                  <a:latin typeface="Calibri"/>
                  <a:ea typeface="Calibri"/>
                  <a:cs typeface="Calibri"/>
                  <a:sym typeface="Calibri"/>
                </a:rPr>
                <a:t>Adherence to laws and regulations</a:t>
              </a:r>
              <a:endParaRPr/>
            </a:p>
          </p:txBody>
        </p:sp>
        <p:sp>
          <p:nvSpPr>
            <p:cNvPr id="239" name="Google Shape;239;p34"/>
            <p:cNvSpPr/>
            <p:nvPr/>
          </p:nvSpPr>
          <p:spPr>
            <a:xfrm>
              <a:off x="5252428" y="594937"/>
              <a:ext cx="1625062" cy="162506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4259334" y="2633938"/>
              <a:ext cx="3611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txBox="1"/>
            <p:nvPr/>
          </p:nvSpPr>
          <p:spPr>
            <a:xfrm>
              <a:off x="4259334" y="2633938"/>
              <a:ext cx="3611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500"/>
                <a:buFont typeface="Calibri"/>
                <a:buNone/>
              </a:pPr>
              <a:r>
                <a:rPr b="0" i="0" lang="en" sz="2500" u="none" cap="none" strike="noStrike">
                  <a:solidFill>
                    <a:schemeClr val="dk1"/>
                  </a:solidFill>
                  <a:latin typeface="Calibri"/>
                  <a:ea typeface="Calibri"/>
                  <a:cs typeface="Calibri"/>
                  <a:sym typeface="Calibri"/>
                </a:rPr>
                <a:t>Transparent data usage policies</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35"/>
          <p:cNvSpPr/>
          <p:nvPr/>
        </p:nvSpPr>
        <p:spPr>
          <a:xfrm>
            <a:off x="0" y="0"/>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48" name="Google Shape;248;p35"/>
          <p:cNvGrpSpPr/>
          <p:nvPr/>
        </p:nvGrpSpPr>
        <p:grpSpPr>
          <a:xfrm>
            <a:off x="0" y="912448"/>
            <a:ext cx="548639" cy="505095"/>
            <a:chOff x="3940602" y="308034"/>
            <a:chExt cx="2116791" cy="3428999"/>
          </a:xfrm>
        </p:grpSpPr>
        <p:sp>
          <p:nvSpPr>
            <p:cNvPr id="249" name="Google Shape;249;p35"/>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0" name="Google Shape;250;p35"/>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1" name="Google Shape;251;p35"/>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52" name="Google Shape;252;p35"/>
          <p:cNvSpPr/>
          <p:nvPr/>
        </p:nvSpPr>
        <p:spPr>
          <a:xfrm>
            <a:off x="480059" y="460465"/>
            <a:ext cx="8180615" cy="142058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3" name="Google Shape;253;p35"/>
          <p:cNvSpPr txBox="1"/>
          <p:nvPr>
            <p:ph type="title"/>
          </p:nvPr>
        </p:nvSpPr>
        <p:spPr>
          <a:xfrm>
            <a:off x="782723" y="607424"/>
            <a:ext cx="7457037" cy="116586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3366"/>
              </a:buClr>
              <a:buSzPts val="4200"/>
              <a:buFont typeface="Calibri"/>
              <a:buNone/>
            </a:pPr>
            <a:r>
              <a:rPr lang="en" sz="4200"/>
              <a:t>Ethics &amp; Environmental Responsibility</a:t>
            </a:r>
            <a:endParaRPr/>
          </a:p>
        </p:txBody>
      </p:sp>
      <p:sp>
        <p:nvSpPr>
          <p:cNvPr id="254" name="Google Shape;254;p35"/>
          <p:cNvSpPr txBox="1"/>
          <p:nvPr>
            <p:ph idx="1" type="body"/>
          </p:nvPr>
        </p:nvSpPr>
        <p:spPr>
          <a:xfrm>
            <a:off x="783771" y="2263141"/>
            <a:ext cx="7455989" cy="234349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rgbClr val="003366"/>
              </a:buClr>
              <a:buSzPts val="2100"/>
              <a:buChar char="•"/>
            </a:pPr>
            <a:r>
              <a:rPr lang="en" sz="2100"/>
              <a:t>User Reporting: Fraud and scams</a:t>
            </a:r>
            <a:endParaRPr/>
          </a:p>
          <a:p>
            <a:pPr indent="-342900" lvl="0" marL="342900" rtl="0" algn="l">
              <a:spcBef>
                <a:spcPts val="420"/>
              </a:spcBef>
              <a:spcAft>
                <a:spcPts val="0"/>
              </a:spcAft>
              <a:buClr>
                <a:srgbClr val="003366"/>
              </a:buClr>
              <a:buSzPts val="2100"/>
              <a:buChar char="•"/>
            </a:pPr>
            <a:r>
              <a:rPr lang="en" sz="2100"/>
              <a:t>Environmental Focus: Sustainable practices</a:t>
            </a:r>
            <a:endParaRPr/>
          </a:p>
          <a:p>
            <a:pPr indent="-285750" lvl="1" marL="742950" rtl="0" algn="l">
              <a:spcBef>
                <a:spcPts val="420"/>
              </a:spcBef>
              <a:spcAft>
                <a:spcPts val="0"/>
              </a:spcAft>
              <a:buClr>
                <a:srgbClr val="003366"/>
              </a:buClr>
              <a:buSzPts val="2100"/>
              <a:buChar char="–"/>
            </a:pPr>
            <a:r>
              <a:rPr lang="en" sz="2100"/>
              <a:t>Reduce Paper Use: Digital documentation</a:t>
            </a:r>
            <a:endParaRPr/>
          </a:p>
          <a:p>
            <a:pPr indent="-285750" lvl="1" marL="742950" rtl="0" algn="l">
              <a:spcBef>
                <a:spcPts val="420"/>
              </a:spcBef>
              <a:spcAft>
                <a:spcPts val="0"/>
              </a:spcAft>
              <a:buClr>
                <a:srgbClr val="003366"/>
              </a:buClr>
              <a:buSzPts val="2100"/>
              <a:buChar char="–"/>
            </a:pPr>
            <a:r>
              <a:rPr lang="en" sz="2100"/>
              <a:t>Optimize Energy: Energy-efficient systems</a:t>
            </a:r>
            <a:endParaRPr/>
          </a:p>
        </p:txBody>
      </p:sp>
      <p:cxnSp>
        <p:nvCxnSpPr>
          <p:cNvPr id="255" name="Google Shape;255;p35"/>
          <p:cNvCxnSpPr/>
          <p:nvPr/>
        </p:nvCxnSpPr>
        <p:spPr>
          <a:xfrm rot="10800000">
            <a:off x="628650" y="4863985"/>
            <a:ext cx="7886700" cy="0"/>
          </a:xfrm>
          <a:prstGeom prst="straightConnector1">
            <a:avLst/>
          </a:prstGeom>
          <a:noFill/>
          <a:ln cap="flat" cmpd="sng" w="57150">
            <a:solidFill>
              <a:schemeClr val="accent4"/>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3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2" name="Google Shape;262;p36"/>
          <p:cNvSpPr txBox="1"/>
          <p:nvPr>
            <p:ph type="title"/>
          </p:nvPr>
        </p:nvSpPr>
        <p:spPr>
          <a:xfrm>
            <a:off x="4993286" y="350453"/>
            <a:ext cx="3146755" cy="153939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003366"/>
              </a:buClr>
              <a:buSzPts val="4900"/>
              <a:buFont typeface="Calibri"/>
              <a:buNone/>
            </a:pPr>
            <a:r>
              <a:rPr lang="en" sz="4900"/>
              <a:t>Usability</a:t>
            </a:r>
            <a:endParaRPr/>
          </a:p>
        </p:txBody>
      </p:sp>
      <p:sp>
        <p:nvSpPr>
          <p:cNvPr id="263" name="Google Shape;263;p36"/>
          <p:cNvSpPr/>
          <p:nvPr/>
        </p:nvSpPr>
        <p:spPr>
          <a:xfrm>
            <a:off x="242223" y="415614"/>
            <a:ext cx="4306642" cy="4306642"/>
          </a:xfrm>
          <a:prstGeom prst="ellipse">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64" name="Google Shape;264;p36"/>
          <p:cNvPicPr preferRelativeResize="0"/>
          <p:nvPr/>
        </p:nvPicPr>
        <p:blipFill rotWithShape="1">
          <a:blip r:embed="rId3">
            <a:alphaModFix/>
          </a:blip>
          <a:srcRect b="0" l="38996" r="17690" t="0"/>
          <a:stretch/>
        </p:blipFill>
        <p:spPr>
          <a:xfrm>
            <a:off x="379063" y="415613"/>
            <a:ext cx="4306642" cy="4306642"/>
          </a:xfrm>
          <a:custGeom>
            <a:rect b="b" l="l" r="r" t="t"/>
            <a:pathLst>
              <a:path extrusionOk="0" h="1838528" w="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ln>
            <a:noFill/>
          </a:ln>
        </p:spPr>
      </p:pic>
      <p:sp>
        <p:nvSpPr>
          <p:cNvPr id="265" name="Google Shape;265;p36"/>
          <p:cNvSpPr/>
          <p:nvPr/>
        </p:nvSpPr>
        <p:spPr>
          <a:xfrm>
            <a:off x="753717" y="527759"/>
            <a:ext cx="128636" cy="128636"/>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36"/>
          <p:cNvSpPr/>
          <p:nvPr/>
        </p:nvSpPr>
        <p:spPr>
          <a:xfrm>
            <a:off x="317064" y="1172022"/>
            <a:ext cx="118159" cy="118159"/>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36"/>
          <p:cNvSpPr txBox="1"/>
          <p:nvPr>
            <p:ph idx="1" type="body"/>
          </p:nvPr>
        </p:nvSpPr>
        <p:spPr>
          <a:xfrm>
            <a:off x="4993286" y="2243114"/>
            <a:ext cx="3146755" cy="21854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700"/>
              <a:buChar char="•"/>
            </a:pPr>
            <a:r>
              <a:rPr lang="en" sz="1700">
                <a:solidFill>
                  <a:schemeClr val="dk1"/>
                </a:solidFill>
              </a:rPr>
              <a:t>Easy Navigation &amp; Interface</a:t>
            </a:r>
            <a:endParaRPr/>
          </a:p>
          <a:p>
            <a:pPr indent="-285750" lvl="1" marL="742950" rtl="0" algn="l">
              <a:spcBef>
                <a:spcPts val="340"/>
              </a:spcBef>
              <a:spcAft>
                <a:spcPts val="0"/>
              </a:spcAft>
              <a:buClr>
                <a:schemeClr val="dk1"/>
              </a:buClr>
              <a:buSzPts val="1700"/>
              <a:buChar char="–"/>
            </a:pPr>
            <a:r>
              <a:rPr lang="en" sz="1700">
                <a:solidFill>
                  <a:schemeClr val="dk1"/>
                </a:solidFill>
              </a:rPr>
              <a:t>Responsive on Desktop &amp; Mobile</a:t>
            </a:r>
            <a:endParaRPr/>
          </a:p>
          <a:p>
            <a:pPr indent="-285750" lvl="1" marL="742950" rtl="0" algn="l">
              <a:spcBef>
                <a:spcPts val="340"/>
              </a:spcBef>
              <a:spcAft>
                <a:spcPts val="0"/>
              </a:spcAft>
              <a:buClr>
                <a:schemeClr val="dk1"/>
              </a:buClr>
              <a:buSzPts val="1700"/>
              <a:buChar char="–"/>
            </a:pPr>
            <a:r>
              <a:rPr lang="en" sz="1700">
                <a:solidFill>
                  <a:schemeClr val="dk1"/>
                </a:solidFill>
              </a:rPr>
              <a:t>Quick Account Access</a:t>
            </a:r>
            <a:endParaRPr/>
          </a:p>
          <a:p>
            <a:pPr indent="-285750" lvl="1" marL="742950" rtl="0" algn="l">
              <a:spcBef>
                <a:spcPts val="340"/>
              </a:spcBef>
              <a:spcAft>
                <a:spcPts val="0"/>
              </a:spcAft>
              <a:buClr>
                <a:schemeClr val="dk1"/>
              </a:buClr>
              <a:buSzPts val="1700"/>
              <a:buChar char="–"/>
            </a:pPr>
            <a:r>
              <a:rPr lang="en" sz="1700">
                <a:solidFill>
                  <a:schemeClr val="dk1"/>
                </a:solidFill>
              </a:rPr>
              <a:t>Features to Manage Books &amp; Rentals</a:t>
            </a:r>
            <a:endParaRPr/>
          </a:p>
        </p:txBody>
      </p:sp>
      <p:sp>
        <p:nvSpPr>
          <p:cNvPr id="268" name="Google Shape;268;p36"/>
          <p:cNvSpPr/>
          <p:nvPr/>
        </p:nvSpPr>
        <p:spPr>
          <a:xfrm>
            <a:off x="4090611" y="4331312"/>
            <a:ext cx="84320" cy="84319"/>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9" name="Google Shape;269;p36"/>
          <p:cNvCxnSpPr/>
          <p:nvPr/>
        </p:nvCxnSpPr>
        <p:spPr>
          <a:xfrm>
            <a:off x="8689621" y="2714454"/>
            <a:ext cx="0" cy="2429046"/>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37"/>
          <p:cNvSpPr/>
          <p:nvPr/>
        </p:nvSpPr>
        <p:spPr>
          <a:xfrm>
            <a:off x="0" y="0"/>
            <a:ext cx="9141713"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7"/>
          <p:cNvSpPr txBox="1"/>
          <p:nvPr>
            <p:ph type="title"/>
          </p:nvPr>
        </p:nvSpPr>
        <p:spPr>
          <a:xfrm>
            <a:off x="628650" y="417746"/>
            <a:ext cx="7886700" cy="85027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3366"/>
              </a:buClr>
              <a:buSzPts val="3800"/>
              <a:buFont typeface="Calibri"/>
              <a:buNone/>
            </a:pPr>
            <a:r>
              <a:rPr lang="en" sz="3800"/>
              <a:t>Performance &amp; Space Optimization</a:t>
            </a:r>
            <a:endParaRPr/>
          </a:p>
        </p:txBody>
      </p:sp>
      <p:grpSp>
        <p:nvGrpSpPr>
          <p:cNvPr id="277" name="Google Shape;277;p37"/>
          <p:cNvGrpSpPr/>
          <p:nvPr/>
        </p:nvGrpSpPr>
        <p:grpSpPr>
          <a:xfrm>
            <a:off x="628945" y="2266682"/>
            <a:ext cx="7886109" cy="1468576"/>
            <a:chOff x="295" y="1196617"/>
            <a:chExt cx="7886109" cy="1958102"/>
          </a:xfrm>
        </p:grpSpPr>
        <p:sp>
          <p:nvSpPr>
            <p:cNvPr id="278" name="Google Shape;278;p37"/>
            <p:cNvSpPr/>
            <p:nvPr/>
          </p:nvSpPr>
          <p:spPr>
            <a:xfrm>
              <a:off x="295" y="1196617"/>
              <a:ext cx="823921" cy="823921"/>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295" y="2104738"/>
              <a:ext cx="2354062" cy="3972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txBox="1"/>
            <p:nvPr/>
          </p:nvSpPr>
          <p:spPr>
            <a:xfrm>
              <a:off x="295" y="2104738"/>
              <a:ext cx="2354062" cy="39724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Calibri"/>
                <a:buNone/>
              </a:pPr>
              <a:r>
                <a:rPr b="1" lang="en" sz="1400">
                  <a:solidFill>
                    <a:schemeClr val="dk1"/>
                  </a:solidFill>
                  <a:latin typeface="Calibri"/>
                  <a:ea typeface="Calibri"/>
                  <a:cs typeface="Calibri"/>
                  <a:sym typeface="Calibri"/>
                </a:rPr>
                <a:t>Quick Response: Fast page loads</a:t>
              </a:r>
              <a:endParaRPr/>
            </a:p>
          </p:txBody>
        </p:sp>
        <p:sp>
          <p:nvSpPr>
            <p:cNvPr id="281" name="Google Shape;281;p37"/>
            <p:cNvSpPr/>
            <p:nvPr/>
          </p:nvSpPr>
          <p:spPr>
            <a:xfrm>
              <a:off x="295" y="2541148"/>
              <a:ext cx="2354062" cy="61357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a:off x="2766318" y="1196617"/>
              <a:ext cx="823921" cy="82392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2766318" y="2104738"/>
              <a:ext cx="2354062" cy="3972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txBox="1"/>
            <p:nvPr/>
          </p:nvSpPr>
          <p:spPr>
            <a:xfrm>
              <a:off x="2766318" y="2104738"/>
              <a:ext cx="2354062" cy="39724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Calibri"/>
                <a:buNone/>
              </a:pPr>
              <a:r>
                <a:rPr b="1" lang="en" sz="1400">
                  <a:solidFill>
                    <a:schemeClr val="dk1"/>
                  </a:solidFill>
                  <a:latin typeface="Calibri"/>
                  <a:ea typeface="Calibri"/>
                  <a:cs typeface="Calibri"/>
                  <a:sym typeface="Calibri"/>
                </a:rPr>
                <a:t>Handle High Traffic</a:t>
              </a:r>
              <a:endParaRPr/>
            </a:p>
          </p:txBody>
        </p:sp>
        <p:sp>
          <p:nvSpPr>
            <p:cNvPr id="285" name="Google Shape;285;p37"/>
            <p:cNvSpPr/>
            <p:nvPr/>
          </p:nvSpPr>
          <p:spPr>
            <a:xfrm>
              <a:off x="2766318" y="2541148"/>
              <a:ext cx="2354062" cy="61357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txBox="1"/>
            <p:nvPr/>
          </p:nvSpPr>
          <p:spPr>
            <a:xfrm>
              <a:off x="2766318" y="2541148"/>
              <a:ext cx="2354062" cy="61357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Maintain Performance Metrics</a:t>
              </a:r>
              <a:endParaRPr/>
            </a:p>
          </p:txBody>
        </p:sp>
        <p:sp>
          <p:nvSpPr>
            <p:cNvPr id="287" name="Google Shape;287;p37"/>
            <p:cNvSpPr/>
            <p:nvPr/>
          </p:nvSpPr>
          <p:spPr>
            <a:xfrm>
              <a:off x="5532342" y="1196617"/>
              <a:ext cx="823921" cy="82392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5532342" y="2104738"/>
              <a:ext cx="2354062" cy="3972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txBox="1"/>
            <p:nvPr/>
          </p:nvSpPr>
          <p:spPr>
            <a:xfrm>
              <a:off x="5532342" y="2104738"/>
              <a:ext cx="2354062" cy="39724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Calibri"/>
                <a:buNone/>
              </a:pPr>
              <a:r>
                <a:rPr b="1" lang="en" sz="1400">
                  <a:solidFill>
                    <a:schemeClr val="dk1"/>
                  </a:solidFill>
                  <a:latin typeface="Calibri"/>
                  <a:ea typeface="Calibri"/>
                  <a:cs typeface="Calibri"/>
                  <a:sym typeface="Calibri"/>
                </a:rPr>
                <a:t>Efficient Data Storage: Database management</a:t>
              </a:r>
              <a:endParaRPr/>
            </a:p>
          </p:txBody>
        </p:sp>
        <p:sp>
          <p:nvSpPr>
            <p:cNvPr id="290" name="Google Shape;290;p37"/>
            <p:cNvSpPr/>
            <p:nvPr/>
          </p:nvSpPr>
          <p:spPr>
            <a:xfrm>
              <a:off x="5532342" y="2541148"/>
              <a:ext cx="2354062" cy="61357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sp>
        <p:nvSpPr>
          <p:cNvPr id="296" name="Google Shape;296;p38"/>
          <p:cNvSpPr/>
          <p:nvPr/>
        </p:nvSpPr>
        <p:spPr>
          <a:xfrm>
            <a:off x="0" y="0"/>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38"/>
          <p:cNvSpPr txBox="1"/>
          <p:nvPr>
            <p:ph type="title"/>
          </p:nvPr>
        </p:nvSpPr>
        <p:spPr>
          <a:xfrm>
            <a:off x="483798" y="394487"/>
            <a:ext cx="3212237" cy="90027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3366"/>
              </a:buClr>
              <a:buSzPts val="2600"/>
              <a:buFont typeface="Calibri"/>
              <a:buNone/>
            </a:pPr>
            <a:r>
              <a:rPr lang="en" sz="2600"/>
              <a:t>Development Practices &amp; Scalability</a:t>
            </a:r>
            <a:endParaRPr/>
          </a:p>
        </p:txBody>
      </p:sp>
      <p:sp>
        <p:nvSpPr>
          <p:cNvPr id="298" name="Google Shape;298;p38"/>
          <p:cNvSpPr/>
          <p:nvPr/>
        </p:nvSpPr>
        <p:spPr>
          <a:xfrm flipH="1">
            <a:off x="462399" y="1458685"/>
            <a:ext cx="301752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38"/>
          <p:cNvSpPr txBox="1"/>
          <p:nvPr>
            <p:ph idx="1" type="body"/>
          </p:nvPr>
        </p:nvSpPr>
        <p:spPr>
          <a:xfrm>
            <a:off x="483799" y="1523326"/>
            <a:ext cx="3212238" cy="2633957"/>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rgbClr val="003366"/>
              </a:buClr>
              <a:buSzPts val="1600"/>
              <a:buChar char="•"/>
            </a:pPr>
            <a:r>
              <a:rPr lang="en" sz="1600"/>
              <a:t>MVC Architecture: Modularity</a:t>
            </a:r>
            <a:endParaRPr/>
          </a:p>
          <a:p>
            <a:pPr indent="-342900" lvl="0" marL="342900" rtl="0" algn="l">
              <a:spcBef>
                <a:spcPts val="320"/>
              </a:spcBef>
              <a:spcAft>
                <a:spcPts val="0"/>
              </a:spcAft>
              <a:buClr>
                <a:srgbClr val="003366"/>
              </a:buClr>
              <a:buSzPts val="1600"/>
              <a:buChar char="•"/>
            </a:pPr>
            <a:r>
              <a:rPr lang="en" sz="1600"/>
              <a:t>Easy Third-Party Integration</a:t>
            </a:r>
            <a:endParaRPr/>
          </a:p>
          <a:p>
            <a:pPr indent="-342900" lvl="0" marL="342900" rtl="0" algn="l">
              <a:spcBef>
                <a:spcPts val="320"/>
              </a:spcBef>
              <a:spcAft>
                <a:spcPts val="0"/>
              </a:spcAft>
              <a:buClr>
                <a:srgbClr val="003366"/>
              </a:buClr>
              <a:buSzPts val="1600"/>
              <a:buChar char="•"/>
            </a:pPr>
            <a:r>
              <a:rPr lang="en" sz="1600"/>
              <a:t>Scalable for Future Features</a:t>
            </a:r>
            <a:endParaRPr/>
          </a:p>
        </p:txBody>
      </p:sp>
      <p:sp>
        <p:nvSpPr>
          <p:cNvPr id="300" name="Google Shape;300;p38"/>
          <p:cNvSpPr/>
          <p:nvPr/>
        </p:nvSpPr>
        <p:spPr>
          <a:xfrm rot="5400000">
            <a:off x="-169382" y="4540020"/>
            <a:ext cx="555498" cy="11559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38"/>
          <p:cNvSpPr/>
          <p:nvPr/>
        </p:nvSpPr>
        <p:spPr>
          <a:xfrm rot="5400000">
            <a:off x="4428692" y="161400"/>
            <a:ext cx="555498" cy="887511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38"/>
          <p:cNvSpPr/>
          <p:nvPr/>
        </p:nvSpPr>
        <p:spPr>
          <a:xfrm>
            <a:off x="4272594" y="266219"/>
            <a:ext cx="4638730" cy="4436409"/>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diagram of a computer model&#10;&#10;Description automatically generated" id="303" name="Google Shape;303;p38"/>
          <p:cNvPicPr preferRelativeResize="0"/>
          <p:nvPr/>
        </p:nvPicPr>
        <p:blipFill rotWithShape="1">
          <a:blip r:embed="rId3">
            <a:alphaModFix/>
          </a:blip>
          <a:srcRect b="0" l="0" r="0" t="0"/>
          <a:stretch/>
        </p:blipFill>
        <p:spPr>
          <a:xfrm>
            <a:off x="4490803" y="901543"/>
            <a:ext cx="3165760" cy="31657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39"/>
          <p:cNvSpPr/>
          <p:nvPr/>
        </p:nvSpPr>
        <p:spPr>
          <a:xfrm>
            <a:off x="0" y="0"/>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0" name="Google Shape;310;p39"/>
          <p:cNvGrpSpPr/>
          <p:nvPr/>
        </p:nvGrpSpPr>
        <p:grpSpPr>
          <a:xfrm>
            <a:off x="0" y="912448"/>
            <a:ext cx="548639" cy="505095"/>
            <a:chOff x="3940602" y="308034"/>
            <a:chExt cx="2116791" cy="3428999"/>
          </a:xfrm>
        </p:grpSpPr>
        <p:sp>
          <p:nvSpPr>
            <p:cNvPr id="311" name="Google Shape;311;p39"/>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39"/>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39"/>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4" name="Google Shape;314;p39"/>
          <p:cNvSpPr/>
          <p:nvPr/>
        </p:nvSpPr>
        <p:spPr>
          <a:xfrm>
            <a:off x="480059" y="460465"/>
            <a:ext cx="8180615" cy="142058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39"/>
          <p:cNvSpPr txBox="1"/>
          <p:nvPr>
            <p:ph type="title"/>
          </p:nvPr>
        </p:nvSpPr>
        <p:spPr>
          <a:xfrm>
            <a:off x="782723" y="607424"/>
            <a:ext cx="7629757" cy="116586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3366"/>
              </a:buClr>
              <a:buSzPts val="4200"/>
              <a:buFont typeface="Calibri"/>
              <a:buNone/>
            </a:pPr>
            <a:r>
              <a:rPr lang="en" sz="4200"/>
              <a:t>Accounting &amp; Transparency</a:t>
            </a:r>
            <a:endParaRPr/>
          </a:p>
        </p:txBody>
      </p:sp>
      <p:cxnSp>
        <p:nvCxnSpPr>
          <p:cNvPr id="316" name="Google Shape;316;p39"/>
          <p:cNvCxnSpPr/>
          <p:nvPr/>
        </p:nvCxnSpPr>
        <p:spPr>
          <a:xfrm rot="10800000">
            <a:off x="628650" y="4863985"/>
            <a:ext cx="7886700" cy="0"/>
          </a:xfrm>
          <a:prstGeom prst="straightConnector1">
            <a:avLst/>
          </a:prstGeom>
          <a:noFill/>
          <a:ln cap="flat" cmpd="sng" w="57150">
            <a:solidFill>
              <a:schemeClr val="accent4"/>
            </a:solidFill>
            <a:prstDash val="solid"/>
            <a:round/>
            <a:headEnd len="sm" w="sm" type="none"/>
            <a:tailEnd len="sm" w="sm" type="none"/>
          </a:ln>
        </p:spPr>
      </p:cxnSp>
      <p:grpSp>
        <p:nvGrpSpPr>
          <p:cNvPr id="317" name="Google Shape;317;p39"/>
          <p:cNvGrpSpPr/>
          <p:nvPr/>
        </p:nvGrpSpPr>
        <p:grpSpPr>
          <a:xfrm>
            <a:off x="678451" y="2858893"/>
            <a:ext cx="7783829" cy="1215919"/>
            <a:chOff x="0" y="794338"/>
            <a:chExt cx="7783829" cy="1621225"/>
          </a:xfrm>
        </p:grpSpPr>
        <p:sp>
          <p:nvSpPr>
            <p:cNvPr id="318" name="Google Shape;318;p39"/>
            <p:cNvSpPr/>
            <p:nvPr/>
          </p:nvSpPr>
          <p:spPr>
            <a:xfrm>
              <a:off x="0" y="794338"/>
              <a:ext cx="2189202" cy="1390143"/>
            </a:xfrm>
            <a:prstGeom prst="roundRect">
              <a:avLst>
                <a:gd fmla="val 10000"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243244" y="1025420"/>
              <a:ext cx="2189202" cy="1390143"/>
            </a:xfrm>
            <a:prstGeom prst="roundRect">
              <a:avLst>
                <a:gd fmla="val 10000" name="adj"/>
              </a:avLst>
            </a:prstGeom>
            <a:solidFill>
              <a:srgbClr val="EEECE0">
                <a:alpha val="89803"/>
              </a:srgbClr>
            </a:solidFill>
            <a:ln cap="flat" cmpd="sng" w="25400">
              <a:solidFill>
                <a:srgbClr val="1D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txBox="1"/>
            <p:nvPr/>
          </p:nvSpPr>
          <p:spPr>
            <a:xfrm>
              <a:off x="283960" y="1066136"/>
              <a:ext cx="2107770" cy="1308711"/>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dk1"/>
                </a:buClr>
                <a:buSzPts val="2400"/>
                <a:buFont typeface="Calibri"/>
                <a:buNone/>
              </a:pPr>
              <a:r>
                <a:rPr lang="en" sz="2400">
                  <a:solidFill>
                    <a:schemeClr val="dk1"/>
                  </a:solidFill>
                  <a:latin typeface="Calibri"/>
                  <a:ea typeface="Calibri"/>
                  <a:cs typeface="Calibri"/>
                  <a:sym typeface="Calibri"/>
                </a:rPr>
                <a:t>Detailed Transaction Histories</a:t>
              </a:r>
              <a:endParaRPr/>
            </a:p>
          </p:txBody>
        </p:sp>
        <p:sp>
          <p:nvSpPr>
            <p:cNvPr id="321" name="Google Shape;321;p39"/>
            <p:cNvSpPr/>
            <p:nvPr/>
          </p:nvSpPr>
          <p:spPr>
            <a:xfrm>
              <a:off x="2675691" y="794338"/>
              <a:ext cx="2189202" cy="1390143"/>
            </a:xfrm>
            <a:prstGeom prst="roundRect">
              <a:avLst>
                <a:gd fmla="val 10000"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p:nvPr/>
          </p:nvSpPr>
          <p:spPr>
            <a:xfrm>
              <a:off x="2918936" y="1025420"/>
              <a:ext cx="2189202" cy="1390143"/>
            </a:xfrm>
            <a:prstGeom prst="roundRect">
              <a:avLst>
                <a:gd fmla="val 10000" name="adj"/>
              </a:avLst>
            </a:prstGeom>
            <a:solidFill>
              <a:srgbClr val="EEECE0">
                <a:alpha val="89803"/>
              </a:srgbClr>
            </a:solidFill>
            <a:ln cap="flat" cmpd="sng" w="25400">
              <a:solidFill>
                <a:srgbClr val="1D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txBox="1"/>
            <p:nvPr/>
          </p:nvSpPr>
          <p:spPr>
            <a:xfrm>
              <a:off x="2959652" y="1066136"/>
              <a:ext cx="2107770" cy="1308711"/>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dk1"/>
                </a:buClr>
                <a:buSzPts val="2400"/>
                <a:buFont typeface="Calibri"/>
                <a:buNone/>
              </a:pPr>
              <a:r>
                <a:rPr lang="en" sz="2400">
                  <a:solidFill>
                    <a:schemeClr val="dk1"/>
                  </a:solidFill>
                  <a:latin typeface="Calibri"/>
                  <a:ea typeface="Calibri"/>
                  <a:cs typeface="Calibri"/>
                  <a:sym typeface="Calibri"/>
                </a:rPr>
                <a:t>Clear Itemized Receipts</a:t>
              </a:r>
              <a:endParaRPr/>
            </a:p>
          </p:txBody>
        </p:sp>
        <p:sp>
          <p:nvSpPr>
            <p:cNvPr id="324" name="Google Shape;324;p39"/>
            <p:cNvSpPr/>
            <p:nvPr/>
          </p:nvSpPr>
          <p:spPr>
            <a:xfrm>
              <a:off x="5351383" y="794338"/>
              <a:ext cx="2189202" cy="1390143"/>
            </a:xfrm>
            <a:prstGeom prst="roundRect">
              <a:avLst>
                <a:gd fmla="val 10000"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5594627" y="1025420"/>
              <a:ext cx="2189202" cy="1390143"/>
            </a:xfrm>
            <a:prstGeom prst="roundRect">
              <a:avLst>
                <a:gd fmla="val 10000" name="adj"/>
              </a:avLst>
            </a:prstGeom>
            <a:solidFill>
              <a:srgbClr val="EEECE0">
                <a:alpha val="89803"/>
              </a:srgbClr>
            </a:solidFill>
            <a:ln cap="flat" cmpd="sng" w="25400">
              <a:solidFill>
                <a:srgbClr val="1D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txBox="1"/>
            <p:nvPr/>
          </p:nvSpPr>
          <p:spPr>
            <a:xfrm>
              <a:off x="5635343" y="1066136"/>
              <a:ext cx="2107770" cy="1308711"/>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dk1"/>
                </a:buClr>
                <a:buSzPts val="2400"/>
                <a:buFont typeface="Calibri"/>
                <a:buNone/>
              </a:pPr>
              <a:r>
                <a:rPr lang="en" sz="2400">
                  <a:solidFill>
                    <a:schemeClr val="dk1"/>
                  </a:solidFill>
                  <a:latin typeface="Calibri"/>
                  <a:ea typeface="Calibri"/>
                  <a:cs typeface="Calibri"/>
                  <a:sym typeface="Calibri"/>
                </a:rPr>
                <a:t>Accurate Calculations of Fees, Discounts</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 name="Shape 331"/>
        <p:cNvGrpSpPr/>
        <p:nvPr/>
      </p:nvGrpSpPr>
      <p:grpSpPr>
        <a:xfrm>
          <a:off x="0" y="0"/>
          <a:ext cx="0" cy="0"/>
          <a:chOff x="0" y="0"/>
          <a:chExt cx="0" cy="0"/>
        </a:xfrm>
      </p:grpSpPr>
      <p:sp>
        <p:nvSpPr>
          <p:cNvPr id="332" name="Google Shape;332;p40"/>
          <p:cNvSpPr/>
          <p:nvPr/>
        </p:nvSpPr>
        <p:spPr>
          <a:xfrm>
            <a:off x="0" y="6235"/>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40"/>
          <p:cNvSpPr txBox="1"/>
          <p:nvPr>
            <p:ph type="title"/>
          </p:nvPr>
        </p:nvSpPr>
        <p:spPr>
          <a:xfrm>
            <a:off x="359545" y="803100"/>
            <a:ext cx="2954766" cy="418734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3366"/>
              </a:buClr>
              <a:buSzPts val="3200"/>
              <a:buFont typeface="Calibri"/>
              <a:buNone/>
            </a:pPr>
            <a:r>
              <a:rPr b="1" lang="en" sz="3200">
                <a:solidFill>
                  <a:srgbClr val="003366"/>
                </a:solidFill>
              </a:rPr>
              <a:t>Conclusion</a:t>
            </a:r>
            <a:endParaRPr/>
          </a:p>
        </p:txBody>
      </p:sp>
      <p:cxnSp>
        <p:nvCxnSpPr>
          <p:cNvPr id="334" name="Google Shape;334;p40"/>
          <p:cNvCxnSpPr/>
          <p:nvPr/>
        </p:nvCxnSpPr>
        <p:spPr>
          <a:xfrm>
            <a:off x="3546039" y="849086"/>
            <a:ext cx="0" cy="4288180"/>
          </a:xfrm>
          <a:prstGeom prst="straightConnector1">
            <a:avLst/>
          </a:prstGeom>
          <a:noFill/>
          <a:ln cap="sq" cmpd="sng" w="25400">
            <a:solidFill>
              <a:schemeClr val="accent1"/>
            </a:solidFill>
            <a:prstDash val="solid"/>
            <a:bevel/>
            <a:headEnd len="sm" w="sm" type="none"/>
            <a:tailEnd len="sm" w="sm" type="none"/>
          </a:ln>
        </p:spPr>
      </p:cxnSp>
      <p:grpSp>
        <p:nvGrpSpPr>
          <p:cNvPr id="335" name="Google Shape;335;p40"/>
          <p:cNvGrpSpPr/>
          <p:nvPr/>
        </p:nvGrpSpPr>
        <p:grpSpPr>
          <a:xfrm>
            <a:off x="3831401" y="1484301"/>
            <a:ext cx="4683949" cy="2829607"/>
            <a:chOff x="0" y="908268"/>
            <a:chExt cx="4683949" cy="3772810"/>
          </a:xfrm>
        </p:grpSpPr>
        <p:sp>
          <p:nvSpPr>
            <p:cNvPr id="336" name="Google Shape;336;p40"/>
            <p:cNvSpPr/>
            <p:nvPr/>
          </p:nvSpPr>
          <p:spPr>
            <a:xfrm>
              <a:off x="0" y="908268"/>
              <a:ext cx="4683949" cy="167680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507233" y="1285549"/>
              <a:ext cx="922242" cy="92224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1936708" y="908268"/>
              <a:ext cx="2747240" cy="16768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txBox="1"/>
            <p:nvPr/>
          </p:nvSpPr>
          <p:spPr>
            <a:xfrm>
              <a:off x="1936708" y="908268"/>
              <a:ext cx="2747240" cy="1676804"/>
            </a:xfrm>
            <a:prstGeom prst="rect">
              <a:avLst/>
            </a:prstGeom>
            <a:noFill/>
            <a:ln>
              <a:noFill/>
            </a:ln>
          </p:spPr>
          <p:txBody>
            <a:bodyPr anchorCtr="0" anchor="ctr" bIns="177450" lIns="177450" spcFirstLastPara="1" rIns="177450" wrap="square" tIns="177450">
              <a:noAutofit/>
            </a:bodyPr>
            <a:lstStyle/>
            <a:p>
              <a:pPr indent="0" lvl="0" marL="0" marR="0" rtl="0" algn="l">
                <a:lnSpc>
                  <a:spcPct val="90000"/>
                </a:lnSpc>
                <a:spcBef>
                  <a:spcPts val="0"/>
                </a:spcBef>
                <a:spcAft>
                  <a:spcPts val="0"/>
                </a:spcAft>
                <a:buClr>
                  <a:schemeClr val="dk1"/>
                </a:buClr>
                <a:buSzPts val="2500"/>
                <a:buFont typeface="Calibri"/>
                <a:buNone/>
              </a:pPr>
              <a:r>
                <a:rPr lang="en" sz="2500">
                  <a:solidFill>
                    <a:schemeClr val="dk1"/>
                  </a:solidFill>
                  <a:latin typeface="Calibri"/>
                  <a:ea typeface="Calibri"/>
                  <a:cs typeface="Calibri"/>
                  <a:sym typeface="Calibri"/>
                </a:rPr>
                <a:t>Commitment to Quality &amp; Improvement</a:t>
              </a:r>
              <a:endParaRPr/>
            </a:p>
          </p:txBody>
        </p:sp>
        <p:sp>
          <p:nvSpPr>
            <p:cNvPr id="340" name="Google Shape;340;p40"/>
            <p:cNvSpPr/>
            <p:nvPr/>
          </p:nvSpPr>
          <p:spPr>
            <a:xfrm>
              <a:off x="0" y="3004274"/>
              <a:ext cx="4683949" cy="167680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507233" y="3381554"/>
              <a:ext cx="922242" cy="92224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1936708" y="3004274"/>
              <a:ext cx="2747240" cy="16768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txBox="1"/>
            <p:nvPr/>
          </p:nvSpPr>
          <p:spPr>
            <a:xfrm>
              <a:off x="1936708" y="3004274"/>
              <a:ext cx="2747240" cy="1676804"/>
            </a:xfrm>
            <a:prstGeom prst="rect">
              <a:avLst/>
            </a:prstGeom>
            <a:noFill/>
            <a:ln>
              <a:noFill/>
            </a:ln>
          </p:spPr>
          <p:txBody>
            <a:bodyPr anchorCtr="0" anchor="ctr" bIns="177450" lIns="177450" spcFirstLastPara="1" rIns="177450" wrap="square" tIns="177450">
              <a:noAutofit/>
            </a:bodyPr>
            <a:lstStyle/>
            <a:p>
              <a:pPr indent="0" lvl="0" marL="0" marR="0" rtl="0" algn="l">
                <a:lnSpc>
                  <a:spcPct val="90000"/>
                </a:lnSpc>
                <a:spcBef>
                  <a:spcPts val="0"/>
                </a:spcBef>
                <a:spcAft>
                  <a:spcPts val="0"/>
                </a:spcAft>
                <a:buClr>
                  <a:schemeClr val="dk1"/>
                </a:buClr>
                <a:buSzPts val="2500"/>
                <a:buFont typeface="Calibri"/>
                <a:buNone/>
              </a:pPr>
              <a:r>
                <a:rPr lang="en" sz="2500">
                  <a:solidFill>
                    <a:schemeClr val="dk1"/>
                  </a:solidFill>
                  <a:latin typeface="Calibri"/>
                  <a:ea typeface="Calibri"/>
                  <a:cs typeface="Calibri"/>
                  <a:sym typeface="Calibri"/>
                </a:rPr>
                <a:t>Questions?</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47" name="Shape 347"/>
        <p:cNvGrpSpPr/>
        <p:nvPr/>
      </p:nvGrpSpPr>
      <p:grpSpPr>
        <a:xfrm>
          <a:off x="0" y="0"/>
          <a:ext cx="0" cy="0"/>
          <a:chOff x="0" y="0"/>
          <a:chExt cx="0" cy="0"/>
        </a:xfrm>
      </p:grpSpPr>
      <p:sp>
        <p:nvSpPr>
          <p:cNvPr id="348" name="Google Shape;348;p41"/>
          <p:cNvSpPr txBox="1"/>
          <p:nvPr>
            <p:ph type="title"/>
          </p:nvPr>
        </p:nvSpPr>
        <p:spPr>
          <a:xfrm>
            <a:off x="840699" y="515610"/>
            <a:ext cx="5605629" cy="74562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850"/>
              <a:buFont typeface="Calibri"/>
              <a:buNone/>
            </a:pPr>
            <a:r>
              <a:rPr lang="en" sz="3850"/>
              <a:t>Citations</a:t>
            </a:r>
            <a:endParaRPr/>
          </a:p>
        </p:txBody>
      </p:sp>
      <p:sp>
        <p:nvSpPr>
          <p:cNvPr id="349" name="Google Shape;349;p41"/>
          <p:cNvSpPr txBox="1"/>
          <p:nvPr>
            <p:ph idx="1" type="body"/>
          </p:nvPr>
        </p:nvSpPr>
        <p:spPr>
          <a:xfrm>
            <a:off x="852321" y="1670957"/>
            <a:ext cx="5033221" cy="284117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700"/>
              <a:buChar char="•"/>
            </a:pPr>
            <a:r>
              <a:rPr b="1" lang="en" sz="700"/>
              <a:t>Reliability and Performance</a:t>
            </a:r>
            <a:endParaRPr sz="700"/>
          </a:p>
          <a:p>
            <a:pPr indent="-342900" lvl="0" marL="342900" marR="0" rtl="0" algn="l">
              <a:lnSpc>
                <a:spcPct val="90000"/>
              </a:lnSpc>
              <a:spcBef>
                <a:spcPts val="940"/>
              </a:spcBef>
              <a:spcAft>
                <a:spcPts val="0"/>
              </a:spcAft>
              <a:buClr>
                <a:schemeClr val="dk1"/>
              </a:buClr>
              <a:buSzPts val="700"/>
              <a:buFont typeface="Calibri"/>
              <a:buAutoNum type="arabicPeriod"/>
            </a:pPr>
            <a:r>
              <a:rPr b="1" lang="en" sz="700"/>
              <a:t>Impact of Uptime on User Retention and Revenue</a:t>
            </a:r>
            <a:br>
              <a:rPr lang="en" sz="700"/>
            </a:br>
            <a:r>
              <a:rPr b="1" lang="en" sz="700"/>
              <a:t>Example</a:t>
            </a:r>
            <a:r>
              <a:rPr lang="en" sz="700"/>
              <a:t>: Amazon has estimated that just a one-second slowdown in load times could cost it $1.6 billion in sales each year. This illustrates the immense impact that downtime and slow performance can have on revenue. By ensuring reliability and high uptime, companies not only retain their current customers but also prevent significant revenue loss, particularly in e-commerce and high-traffic services.</a:t>
            </a:r>
            <a:endParaRPr/>
          </a:p>
          <a:p>
            <a:pPr indent="-285750" lvl="1" marL="742950" marR="0" rtl="0" algn="l">
              <a:lnSpc>
                <a:spcPct val="90000"/>
              </a:lnSpc>
              <a:spcBef>
                <a:spcPts val="940"/>
              </a:spcBef>
              <a:spcAft>
                <a:spcPts val="0"/>
              </a:spcAft>
              <a:buClr>
                <a:schemeClr val="dk1"/>
              </a:buClr>
              <a:buSzPts val="1000"/>
              <a:buFont typeface="Courier New"/>
              <a:buChar char="o"/>
            </a:pPr>
            <a:r>
              <a:rPr b="1" lang="en" sz="700"/>
              <a:t>Source</a:t>
            </a:r>
            <a:r>
              <a:rPr lang="en" sz="700"/>
              <a:t>: Hamilton, J. (2018). "Internet Scale in the Cloud: Scaling to 10 Billion Requests Per Day and Beyond," Communications of the ACM, vol. 61, no. 8, pp. 92-101. Available via ACM Digital Library.</a:t>
            </a:r>
            <a:endParaRPr/>
          </a:p>
          <a:p>
            <a:pPr indent="-342900" lvl="0" marL="342900" marR="0" rtl="0" algn="l">
              <a:lnSpc>
                <a:spcPct val="90000"/>
              </a:lnSpc>
              <a:spcBef>
                <a:spcPts val="940"/>
              </a:spcBef>
              <a:spcAft>
                <a:spcPts val="0"/>
              </a:spcAft>
              <a:buClr>
                <a:schemeClr val="dk1"/>
              </a:buClr>
              <a:buSzPts val="700"/>
              <a:buFont typeface="Calibri"/>
              <a:buAutoNum type="arabicPeriod"/>
            </a:pPr>
            <a:r>
              <a:rPr b="1" lang="en" sz="700"/>
              <a:t>Performance - </a:t>
            </a:r>
            <a:r>
              <a:rPr lang="en" sz="700"/>
              <a:t>According to Netflix, reducing buffering by just 10% resulted in a </a:t>
            </a:r>
            <a:r>
              <a:rPr b="1" lang="en" sz="700"/>
              <a:t>20% increase in user watch time</a:t>
            </a:r>
            <a:r>
              <a:rPr lang="en" sz="700"/>
              <a:t>. This demonstrates how performance improvements not only enhance user satisfaction but also directly impact engagement and retention, giving Netflix a competitive edge in the streaming industry.</a:t>
            </a:r>
            <a:endParaRPr/>
          </a:p>
          <a:p>
            <a:pPr indent="-342900" lvl="1" marL="742950" rtl="0" algn="l">
              <a:lnSpc>
                <a:spcPct val="90000"/>
              </a:lnSpc>
              <a:spcBef>
                <a:spcPts val="940"/>
              </a:spcBef>
              <a:spcAft>
                <a:spcPts val="0"/>
              </a:spcAft>
              <a:buClr>
                <a:schemeClr val="dk1"/>
              </a:buClr>
              <a:buSzPts val="700"/>
              <a:buFont typeface="Courier New"/>
              <a:buChar char="o"/>
            </a:pPr>
            <a:r>
              <a:rPr b="1" lang="en" sz="700"/>
              <a:t>Source:</a:t>
            </a:r>
            <a:r>
              <a:rPr lang="en" sz="700"/>
              <a:t> A. Cockcroft, "Performance and Reliability in Netflix Streaming: A Case Study," </a:t>
            </a:r>
            <a:r>
              <a:rPr i="1" lang="en" sz="700"/>
              <a:t>IEEE Internet Computing</a:t>
            </a:r>
            <a:r>
              <a:rPr lang="en" sz="700"/>
              <a:t>, vol. 20, no. 3, pp. 73-77, 2018.</a:t>
            </a:r>
            <a:endParaRPr b="1" sz="700"/>
          </a:p>
          <a:p>
            <a:pPr indent="-342900" lvl="0" marL="342900" marR="0" rtl="0" algn="l">
              <a:lnSpc>
                <a:spcPct val="90000"/>
              </a:lnSpc>
              <a:spcBef>
                <a:spcPts val="940"/>
              </a:spcBef>
              <a:spcAft>
                <a:spcPts val="0"/>
              </a:spcAft>
              <a:buClr>
                <a:schemeClr val="dk1"/>
              </a:buClr>
              <a:buSzPts val="700"/>
              <a:buFont typeface="Calibri"/>
              <a:buAutoNum type="arabicPeriod"/>
            </a:pPr>
            <a:r>
              <a:rPr b="1" lang="en" sz="700"/>
              <a:t>Airbnb - Usability Enhancements on Mobile Increased Engagement</a:t>
            </a:r>
            <a:br>
              <a:rPr lang="en" sz="700"/>
            </a:br>
            <a:r>
              <a:rPr b="1" lang="en" sz="700"/>
              <a:t>Example</a:t>
            </a:r>
            <a:r>
              <a:rPr lang="en" sz="700"/>
              <a:t>: Airbnb improved its app's usability by optimizing maps for mobile use, providing personalized filters, and offering quick booking options. These changes not only increased app engagement but also directly influenced revenue, as users were more likely to complete bookings on a mobile-friendly platform. This case highlights how usability improvements can lead directly to business benefits. 60 percent of its bookings are made on a mobile device.</a:t>
            </a:r>
            <a:endParaRPr/>
          </a:p>
          <a:p>
            <a:pPr indent="-285750" lvl="1" marL="742950" marR="0" rtl="0" algn="l">
              <a:lnSpc>
                <a:spcPct val="90000"/>
              </a:lnSpc>
              <a:spcBef>
                <a:spcPts val="940"/>
              </a:spcBef>
              <a:spcAft>
                <a:spcPts val="0"/>
              </a:spcAft>
              <a:buClr>
                <a:schemeClr val="dk1"/>
              </a:buClr>
              <a:buSzPts val="1000"/>
              <a:buFont typeface="Courier New"/>
              <a:buChar char="o"/>
            </a:pPr>
            <a:r>
              <a:rPr b="1" lang="en" sz="700"/>
              <a:t>Source</a:t>
            </a:r>
            <a:r>
              <a:rPr lang="en" sz="700"/>
              <a:t>: Morgan, B. (2018). "How Airbnb's Focus on Usability Enhances Customer Experience," Forbes. Retrieved from Forbes.</a:t>
            </a:r>
            <a:endParaRPr/>
          </a:p>
          <a:p>
            <a:pPr indent="-342900" lvl="0" marL="342900" marR="0" rtl="0" algn="l">
              <a:lnSpc>
                <a:spcPct val="90000"/>
              </a:lnSpc>
              <a:spcBef>
                <a:spcPts val="940"/>
              </a:spcBef>
              <a:spcAft>
                <a:spcPts val="0"/>
              </a:spcAft>
              <a:buClr>
                <a:schemeClr val="dk1"/>
              </a:buClr>
              <a:buSzPts val="700"/>
              <a:buFont typeface="Calibri"/>
              <a:buAutoNum type="arabicPeriod"/>
            </a:pPr>
            <a:r>
              <a:rPr b="1" lang="en" sz="700"/>
              <a:t>MVC for Modular Development - GitHub Case Study</a:t>
            </a:r>
            <a:br>
              <a:rPr lang="en" sz="700"/>
            </a:br>
            <a:r>
              <a:rPr b="1" lang="en" sz="700"/>
              <a:t>Example</a:t>
            </a:r>
            <a:r>
              <a:rPr lang="en" sz="700"/>
              <a:t>: GitHub uses MVC architecture to keep its platform modular and scalable, making it easier for developers to independently manage different parts of the application. This architecture allows GitHub to handle millions of users' requests daily while keeping each component (models, views, and controllers) manageable. By using MVC, GitHub can also integrate new features without disrupting existing functionality, which is essential for a large, active platform.</a:t>
            </a:r>
            <a:endParaRPr/>
          </a:p>
          <a:p>
            <a:pPr indent="-285750" lvl="1" marL="742950" marR="0" rtl="0" algn="l">
              <a:lnSpc>
                <a:spcPct val="90000"/>
              </a:lnSpc>
              <a:spcBef>
                <a:spcPts val="940"/>
              </a:spcBef>
              <a:spcAft>
                <a:spcPts val="0"/>
              </a:spcAft>
              <a:buClr>
                <a:schemeClr val="dk1"/>
              </a:buClr>
              <a:buSzPts val="1000"/>
              <a:buFont typeface="Courier New"/>
              <a:buChar char="o"/>
            </a:pPr>
            <a:r>
              <a:rPr b="1" lang="en" sz="700"/>
              <a:t>Source</a:t>
            </a:r>
            <a:r>
              <a:rPr lang="en" sz="700"/>
              <a:t>: Kalliamvakou, E., et al. (2014). "The Promises and Perils of Mining GitHub," ACM Conference on Mining Software Repositories (MSR). Available via ACM Digital Library.</a:t>
            </a:r>
            <a:endParaRPr/>
          </a:p>
          <a:p>
            <a:pPr indent="-298450" lvl="0" marL="342900" rtl="0" algn="l">
              <a:lnSpc>
                <a:spcPct val="90000"/>
              </a:lnSpc>
              <a:spcBef>
                <a:spcPts val="940"/>
              </a:spcBef>
              <a:spcAft>
                <a:spcPts val="0"/>
              </a:spcAft>
              <a:buClr>
                <a:schemeClr val="dk1"/>
              </a:buClr>
              <a:buSzPts val="700"/>
              <a:buNone/>
            </a:pPr>
            <a:r>
              <a:t/>
            </a:r>
            <a:endParaRPr sz="700"/>
          </a:p>
        </p:txBody>
      </p:sp>
      <p:sp>
        <p:nvSpPr>
          <p:cNvPr id="350" name="Google Shape;350;p41"/>
          <p:cNvSpPr/>
          <p:nvPr/>
        </p:nvSpPr>
        <p:spPr>
          <a:xfrm>
            <a:off x="7189435" y="0"/>
            <a:ext cx="1954565"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351" name="Google Shape;351;p41"/>
          <p:cNvSpPr/>
          <p:nvPr/>
        </p:nvSpPr>
        <p:spPr>
          <a:xfrm>
            <a:off x="6129567" y="1776849"/>
            <a:ext cx="2119736" cy="1589802"/>
          </a:xfrm>
          <a:prstGeom prst="ellipse">
            <a:avLst/>
          </a:prstGeom>
          <a:solidFill>
            <a:srgbClr val="FFFFFF"/>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descr="Bar Graph with Downward Trend" id="352" name="Google Shape;352;p41"/>
          <p:cNvPicPr preferRelativeResize="0"/>
          <p:nvPr/>
        </p:nvPicPr>
        <p:blipFill rotWithShape="1">
          <a:blip r:embed="rId3">
            <a:alphaModFix/>
          </a:blip>
          <a:srcRect b="0" l="0" r="0" t="0"/>
          <a:stretch/>
        </p:blipFill>
        <p:spPr>
          <a:xfrm>
            <a:off x="6624964" y="2148856"/>
            <a:ext cx="857591" cy="8575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Use Case Diagram</a:t>
            </a:r>
            <a:endParaRPr/>
          </a:p>
        </p:txBody>
      </p:sp>
      <p:sp>
        <p:nvSpPr>
          <p:cNvPr id="358" name="Google Shape;358;p42"/>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59" name="Google Shape;359;p42"/>
          <p:cNvPicPr preferRelativeResize="0"/>
          <p:nvPr/>
        </p:nvPicPr>
        <p:blipFill rotWithShape="1">
          <a:blip r:embed="rId3">
            <a:alphaModFix/>
          </a:blip>
          <a:srcRect b="0" l="0" r="0" t="12602"/>
          <a:stretch/>
        </p:blipFill>
        <p:spPr>
          <a:xfrm>
            <a:off x="5018176" y="457213"/>
            <a:ext cx="3659599" cy="4229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Sequence diagram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87900" y="50085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Objective of project designed</a:t>
            </a:r>
            <a:endParaRPr/>
          </a:p>
        </p:txBody>
      </p:sp>
      <p:sp>
        <p:nvSpPr>
          <p:cNvPr id="145" name="Google Shape;145;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t>
            </a:r>
            <a:r>
              <a:rPr lang="en"/>
              <a:t>reate a platform for college students that can allow them to buy, sell, or rent used textbooks, or books affordably with other students who need them.</a:t>
            </a:r>
            <a:endParaRPr/>
          </a:p>
          <a:p>
            <a:pPr indent="-342900" lvl="0" marL="457200" rtl="0" algn="l">
              <a:spcBef>
                <a:spcPts val="0"/>
              </a:spcBef>
              <a:spcAft>
                <a:spcPts val="0"/>
              </a:spcAft>
              <a:buSzPts val="1800"/>
              <a:buChar char="-"/>
            </a:pPr>
            <a:r>
              <a:rPr lang="en"/>
              <a:t>This app will meet the demand for students looking for textbooks at lower prices, helping them save money while giving new purpose to their old books by selling them.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3879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1) </a:t>
            </a:r>
            <a:r>
              <a:rPr lang="en"/>
              <a:t>Register an account and login</a:t>
            </a:r>
            <a:endParaRPr/>
          </a:p>
        </p:txBody>
      </p:sp>
      <p:sp>
        <p:nvSpPr>
          <p:cNvPr id="370" name="Google Shape;370;p44"/>
          <p:cNvSpPr txBox="1"/>
          <p:nvPr>
            <p:ph idx="1" type="body"/>
          </p:nvPr>
        </p:nvSpPr>
        <p:spPr>
          <a:xfrm>
            <a:off x="387900" y="1594025"/>
            <a:ext cx="49914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A new user registers </a:t>
            </a:r>
            <a:r>
              <a:rPr lang="en" sz="1800"/>
              <a:t>and receive account confirmation, and registered users log in to access their profile, history, and Wishlist.</a:t>
            </a:r>
            <a:endParaRPr sz="1800"/>
          </a:p>
        </p:txBody>
      </p:sp>
      <p:pic>
        <p:nvPicPr>
          <p:cNvPr id="371" name="Google Shape;371;p44"/>
          <p:cNvPicPr preferRelativeResize="0"/>
          <p:nvPr/>
        </p:nvPicPr>
        <p:blipFill>
          <a:blip r:embed="rId3">
            <a:alphaModFix/>
          </a:blip>
          <a:stretch>
            <a:fillRect/>
          </a:stretch>
        </p:blipFill>
        <p:spPr>
          <a:xfrm>
            <a:off x="5506350" y="0"/>
            <a:ext cx="3637649"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ph type="title"/>
          </p:nvPr>
        </p:nvSpPr>
        <p:spPr>
          <a:xfrm>
            <a:off x="3879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2) List books and manage it</a:t>
            </a:r>
            <a:endParaRPr/>
          </a:p>
        </p:txBody>
      </p:sp>
      <p:sp>
        <p:nvSpPr>
          <p:cNvPr id="377" name="Google Shape;377;p45"/>
          <p:cNvSpPr txBox="1"/>
          <p:nvPr>
            <p:ph idx="1" type="body"/>
          </p:nvPr>
        </p:nvSpPr>
        <p:spPr>
          <a:xfrm>
            <a:off x="387900" y="1594025"/>
            <a:ext cx="44868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The seller or renter logs in, uploads and confirms book details, and the system validates and displays the listing.</a:t>
            </a:r>
            <a:endParaRPr sz="1800"/>
          </a:p>
        </p:txBody>
      </p:sp>
      <p:pic>
        <p:nvPicPr>
          <p:cNvPr id="378" name="Google Shape;378;p45"/>
          <p:cNvPicPr preferRelativeResize="0"/>
          <p:nvPr/>
        </p:nvPicPr>
        <p:blipFill>
          <a:blip r:embed="rId3">
            <a:alphaModFix/>
          </a:blip>
          <a:stretch>
            <a:fillRect/>
          </a:stretch>
        </p:blipFill>
        <p:spPr>
          <a:xfrm>
            <a:off x="4874801" y="0"/>
            <a:ext cx="4269201" cy="50981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6"/>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 Search for book</a:t>
            </a:r>
            <a:endParaRPr/>
          </a:p>
        </p:txBody>
      </p:sp>
      <p:sp>
        <p:nvSpPr>
          <p:cNvPr id="384" name="Google Shape;384;p46"/>
          <p:cNvSpPr txBox="1"/>
          <p:nvPr>
            <p:ph idx="1" type="body"/>
          </p:nvPr>
        </p:nvSpPr>
        <p:spPr>
          <a:xfrm>
            <a:off x="387900" y="1594025"/>
            <a:ext cx="41841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A buyer, renter, or guest user searches for books, views details, and selects a book.</a:t>
            </a:r>
            <a:endParaRPr sz="1800"/>
          </a:p>
        </p:txBody>
      </p:sp>
      <p:pic>
        <p:nvPicPr>
          <p:cNvPr id="385" name="Google Shape;385;p46"/>
          <p:cNvPicPr preferRelativeResize="0"/>
          <p:nvPr/>
        </p:nvPicPr>
        <p:blipFill>
          <a:blip r:embed="rId3">
            <a:alphaModFix/>
          </a:blip>
          <a:stretch>
            <a:fillRect/>
          </a:stretch>
        </p:blipFill>
        <p:spPr>
          <a:xfrm>
            <a:off x="5996225" y="0"/>
            <a:ext cx="3147775"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4) Pay for book</a:t>
            </a:r>
            <a:endParaRPr/>
          </a:p>
        </p:txBody>
      </p:sp>
      <p:sp>
        <p:nvSpPr>
          <p:cNvPr id="391" name="Google Shape;391;p47"/>
          <p:cNvSpPr txBox="1"/>
          <p:nvPr>
            <p:ph idx="1" type="body"/>
          </p:nvPr>
        </p:nvSpPr>
        <p:spPr>
          <a:xfrm>
            <a:off x="387900" y="1594025"/>
            <a:ext cx="37578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The buyer or renter adds books to the cart, checks out, and the system processes payment and updates both parties.</a:t>
            </a:r>
            <a:endParaRPr sz="1800"/>
          </a:p>
        </p:txBody>
      </p:sp>
      <p:pic>
        <p:nvPicPr>
          <p:cNvPr id="392" name="Google Shape;392;p47"/>
          <p:cNvPicPr preferRelativeResize="0"/>
          <p:nvPr/>
        </p:nvPicPr>
        <p:blipFill>
          <a:blip r:embed="rId3">
            <a:alphaModFix/>
          </a:blip>
          <a:stretch>
            <a:fillRect/>
          </a:stretch>
        </p:blipFill>
        <p:spPr>
          <a:xfrm>
            <a:off x="4418725" y="0"/>
            <a:ext cx="4725274"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5) Return book</a:t>
            </a:r>
            <a:endParaRPr/>
          </a:p>
        </p:txBody>
      </p:sp>
      <p:sp>
        <p:nvSpPr>
          <p:cNvPr id="398" name="Google Shape;398;p48"/>
          <p:cNvSpPr txBox="1"/>
          <p:nvPr>
            <p:ph idx="1" type="body"/>
          </p:nvPr>
        </p:nvSpPr>
        <p:spPr>
          <a:xfrm>
            <a:off x="387900" y="1603100"/>
            <a:ext cx="37668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The buyer or renter initiates a return or dispute, and the system tracks returns while the seller resolves the issue.</a:t>
            </a:r>
            <a:endParaRPr sz="1800"/>
          </a:p>
        </p:txBody>
      </p:sp>
      <p:pic>
        <p:nvPicPr>
          <p:cNvPr id="399" name="Google Shape;399;p48"/>
          <p:cNvPicPr preferRelativeResize="0"/>
          <p:nvPr/>
        </p:nvPicPr>
        <p:blipFill>
          <a:blip r:embed="rId3">
            <a:alphaModFix/>
          </a:blip>
          <a:stretch>
            <a:fillRect/>
          </a:stretch>
        </p:blipFill>
        <p:spPr>
          <a:xfrm>
            <a:off x="4520357" y="0"/>
            <a:ext cx="4623644"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6) Send reviews</a:t>
            </a:r>
            <a:endParaRPr/>
          </a:p>
        </p:txBody>
      </p:sp>
      <p:sp>
        <p:nvSpPr>
          <p:cNvPr id="405" name="Google Shape;405;p49"/>
          <p:cNvSpPr txBox="1"/>
          <p:nvPr>
            <p:ph idx="1" type="body"/>
          </p:nvPr>
        </p:nvSpPr>
        <p:spPr>
          <a:xfrm>
            <a:off x="387900" y="1594025"/>
            <a:ext cx="36579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The buyer or renter leaves a review, the system updates the profile, and the seller views the feedback.</a:t>
            </a:r>
            <a:endParaRPr sz="1800"/>
          </a:p>
        </p:txBody>
      </p:sp>
      <p:pic>
        <p:nvPicPr>
          <p:cNvPr id="406" name="Google Shape;406;p49"/>
          <p:cNvPicPr preferRelativeResize="0"/>
          <p:nvPr/>
        </p:nvPicPr>
        <p:blipFill>
          <a:blip r:embed="rId3">
            <a:alphaModFix/>
          </a:blip>
          <a:stretch>
            <a:fillRect/>
          </a:stretch>
        </p:blipFill>
        <p:spPr>
          <a:xfrm>
            <a:off x="4426850" y="0"/>
            <a:ext cx="4717148"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Class diagram Entities </a:t>
            </a:r>
            <a:endParaRPr/>
          </a:p>
        </p:txBody>
      </p:sp>
      <p:sp>
        <p:nvSpPr>
          <p:cNvPr id="412" name="Google Shape;412;p5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Overview of Key entities</a:t>
            </a:r>
            <a:endParaRPr/>
          </a:p>
          <a:p>
            <a:pPr indent="-342900" lvl="0" marL="457200" rtl="0" algn="l">
              <a:spcBef>
                <a:spcPts val="0"/>
              </a:spcBef>
              <a:spcAft>
                <a:spcPts val="0"/>
              </a:spcAft>
              <a:buSzPts val="1800"/>
              <a:buChar char="-"/>
            </a:pPr>
            <a:r>
              <a:rPr lang="en"/>
              <a:t>Attributes and Methods</a:t>
            </a:r>
            <a:endParaRPr/>
          </a:p>
          <a:p>
            <a:pPr indent="-342900" lvl="0" marL="457200" rtl="0" algn="l">
              <a:spcBef>
                <a:spcPts val="0"/>
              </a:spcBef>
              <a:spcAft>
                <a:spcPts val="0"/>
              </a:spcAft>
              <a:buSzPts val="1800"/>
              <a:buChar char="-"/>
            </a:pPr>
            <a:r>
              <a:rPr lang="en"/>
              <a:t>User Roles and Actions</a:t>
            </a:r>
            <a:endParaRPr/>
          </a:p>
          <a:p>
            <a:pPr indent="-342900" lvl="0" marL="457200" rtl="0" algn="l">
              <a:spcBef>
                <a:spcPts val="0"/>
              </a:spcBef>
              <a:spcAft>
                <a:spcPts val="0"/>
              </a:spcAft>
              <a:buSzPts val="1800"/>
              <a:buChar char="-"/>
            </a:pPr>
            <a:r>
              <a:rPr lang="en"/>
              <a:t>Icons for </a:t>
            </a:r>
            <a:r>
              <a:rPr lang="en"/>
              <a:t>functionality</a:t>
            </a:r>
            <a:endParaRPr/>
          </a:p>
          <a:p>
            <a:pPr indent="0" lvl="0" marL="0" rtl="0" algn="l">
              <a:spcBef>
                <a:spcPts val="1200"/>
              </a:spcBef>
              <a:spcAft>
                <a:spcPts val="1200"/>
              </a:spcAft>
              <a:buNone/>
            </a:pPr>
            <a:r>
              <a:t/>
            </a:r>
            <a:endParaRPr/>
          </a:p>
        </p:txBody>
      </p:sp>
      <p:pic>
        <p:nvPicPr>
          <p:cNvPr id="413" name="Google Shape;413;p50"/>
          <p:cNvPicPr preferRelativeResize="0"/>
          <p:nvPr/>
        </p:nvPicPr>
        <p:blipFill>
          <a:blip r:embed="rId3">
            <a:alphaModFix/>
          </a:blip>
          <a:stretch>
            <a:fillRect/>
          </a:stretch>
        </p:blipFill>
        <p:spPr>
          <a:xfrm>
            <a:off x="3407250" y="1621450"/>
            <a:ext cx="5500823" cy="2947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Class diagram Relationships (Omar)</a:t>
            </a:r>
            <a:endParaRPr/>
          </a:p>
        </p:txBody>
      </p:sp>
      <p:sp>
        <p:nvSpPr>
          <p:cNvPr id="419" name="Google Shape;419;p51"/>
          <p:cNvSpPr txBox="1"/>
          <p:nvPr>
            <p:ph idx="1" type="body"/>
          </p:nvPr>
        </p:nvSpPr>
        <p:spPr>
          <a:xfrm>
            <a:off x="4739225" y="1524550"/>
            <a:ext cx="4017000" cy="304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relationships and associations</a:t>
            </a:r>
            <a:endParaRPr/>
          </a:p>
          <a:p>
            <a:pPr indent="-342900" lvl="0" marL="457200" rtl="0" algn="l">
              <a:spcBef>
                <a:spcPts val="0"/>
              </a:spcBef>
              <a:spcAft>
                <a:spcPts val="0"/>
              </a:spcAft>
              <a:buSzPts val="1800"/>
              <a:buChar char="-"/>
            </a:pPr>
            <a:r>
              <a:rPr lang="en"/>
              <a:t>User constraints and design for data integrity and QoL</a:t>
            </a:r>
            <a:endParaRPr/>
          </a:p>
          <a:p>
            <a:pPr indent="-342900" lvl="0" marL="457200" rtl="0" algn="l">
              <a:spcBef>
                <a:spcPts val="0"/>
              </a:spcBef>
              <a:spcAft>
                <a:spcPts val="0"/>
              </a:spcAft>
              <a:buSzPts val="1800"/>
              <a:buChar char="-"/>
            </a:pPr>
            <a:r>
              <a:rPr lang="en"/>
              <a:t>Specific</a:t>
            </a:r>
            <a:r>
              <a:rPr lang="en"/>
              <a:t> functions of </a:t>
            </a:r>
            <a:r>
              <a:rPr lang="en"/>
              <a:t>entities</a:t>
            </a:r>
            <a:r>
              <a:rPr lang="en"/>
              <a:t> and scalability</a:t>
            </a:r>
            <a:endParaRPr/>
          </a:p>
        </p:txBody>
      </p:sp>
      <p:pic>
        <p:nvPicPr>
          <p:cNvPr id="420" name="Google Shape;420;p51"/>
          <p:cNvPicPr preferRelativeResize="0"/>
          <p:nvPr/>
        </p:nvPicPr>
        <p:blipFill>
          <a:blip r:embed="rId3">
            <a:alphaModFix/>
          </a:blip>
          <a:stretch>
            <a:fillRect/>
          </a:stretch>
        </p:blipFill>
        <p:spPr>
          <a:xfrm>
            <a:off x="387900" y="1524550"/>
            <a:ext cx="4321175" cy="2349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Class diagram Overview </a:t>
            </a:r>
            <a:endParaRPr/>
          </a:p>
        </p:txBody>
      </p:sp>
      <p:sp>
        <p:nvSpPr>
          <p:cNvPr id="426" name="Google Shape;426;p52"/>
          <p:cNvSpPr txBox="1"/>
          <p:nvPr>
            <p:ph idx="1" type="body"/>
          </p:nvPr>
        </p:nvSpPr>
        <p:spPr>
          <a:xfrm>
            <a:off x="782400" y="2771450"/>
            <a:ext cx="1570200" cy="1095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SzPts val="852"/>
              <a:buNone/>
            </a:pPr>
            <a:r>
              <a:rPr lang="en" sz="1295"/>
              <a:t>Efficient methods to order, track and </a:t>
            </a:r>
            <a:r>
              <a:rPr lang="en" sz="1295"/>
              <a:t>wish-list</a:t>
            </a:r>
            <a:r>
              <a:rPr lang="en" sz="1295"/>
              <a:t> numerous books</a:t>
            </a:r>
            <a:endParaRPr sz="1295"/>
          </a:p>
        </p:txBody>
      </p:sp>
      <p:pic>
        <p:nvPicPr>
          <p:cNvPr id="427" name="Google Shape;427;p52"/>
          <p:cNvPicPr preferRelativeResize="0"/>
          <p:nvPr/>
        </p:nvPicPr>
        <p:blipFill>
          <a:blip r:embed="rId3">
            <a:alphaModFix/>
          </a:blip>
          <a:stretch>
            <a:fillRect/>
          </a:stretch>
        </p:blipFill>
        <p:spPr>
          <a:xfrm>
            <a:off x="2528503" y="1144125"/>
            <a:ext cx="3644172" cy="3653674"/>
          </a:xfrm>
          <a:prstGeom prst="rect">
            <a:avLst/>
          </a:prstGeom>
          <a:noFill/>
          <a:ln>
            <a:noFill/>
          </a:ln>
        </p:spPr>
      </p:pic>
      <p:sp>
        <p:nvSpPr>
          <p:cNvPr id="428" name="Google Shape;428;p52"/>
          <p:cNvSpPr txBox="1"/>
          <p:nvPr/>
        </p:nvSpPr>
        <p:spPr>
          <a:xfrm>
            <a:off x="6297875" y="1198200"/>
            <a:ext cx="143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Streamlined payment operations</a:t>
            </a:r>
            <a:endParaRPr sz="1100">
              <a:solidFill>
                <a:schemeClr val="dk1"/>
              </a:solidFill>
              <a:latin typeface="Roboto"/>
              <a:ea typeface="Roboto"/>
              <a:cs typeface="Roboto"/>
              <a:sym typeface="Roboto"/>
            </a:endParaRPr>
          </a:p>
        </p:txBody>
      </p:sp>
      <p:sp>
        <p:nvSpPr>
          <p:cNvPr id="429" name="Google Shape;429;p52"/>
          <p:cNvSpPr txBox="1"/>
          <p:nvPr/>
        </p:nvSpPr>
        <p:spPr>
          <a:xfrm>
            <a:off x="6297875" y="3818675"/>
            <a:ext cx="1841100" cy="12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Thousands</a:t>
            </a:r>
            <a:r>
              <a:rPr lang="en" sz="1300">
                <a:solidFill>
                  <a:schemeClr val="dk1"/>
                </a:solidFill>
                <a:latin typeface="Roboto"/>
                <a:ea typeface="Roboto"/>
                <a:cs typeface="Roboto"/>
                <a:sym typeface="Roboto"/>
              </a:rPr>
              <a:t> of books to choose from with no user-data issue!</a:t>
            </a:r>
            <a:endParaRPr sz="13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ph type="title"/>
          </p:nvPr>
        </p:nvSpPr>
        <p:spPr>
          <a:xfrm>
            <a:off x="387900" y="458025"/>
            <a:ext cx="4114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Architectural design </a:t>
            </a:r>
            <a:endParaRPr/>
          </a:p>
        </p:txBody>
      </p:sp>
      <p:sp>
        <p:nvSpPr>
          <p:cNvPr id="435" name="Google Shape;435;p53"/>
          <p:cNvSpPr txBox="1"/>
          <p:nvPr>
            <p:ph idx="1" type="body"/>
          </p:nvPr>
        </p:nvSpPr>
        <p:spPr>
          <a:xfrm>
            <a:off x="338425" y="1376750"/>
            <a:ext cx="3894900" cy="3637200"/>
          </a:xfrm>
          <a:prstGeom prst="rect">
            <a:avLst/>
          </a:prstGeom>
        </p:spPr>
        <p:txBody>
          <a:bodyPr anchorCtr="0" anchor="t" bIns="91425" lIns="91425" spcFirstLastPara="1" rIns="148375" wrap="square" tIns="91425">
            <a:spAutoFit/>
          </a:bodyPr>
          <a:lstStyle/>
          <a:p>
            <a:pPr indent="-342900" lvl="0" marL="457200" rtl="0" algn="l">
              <a:spcBef>
                <a:spcPts val="0"/>
              </a:spcBef>
              <a:spcAft>
                <a:spcPts val="0"/>
              </a:spcAft>
              <a:buSzPts val="1800"/>
              <a:buChar char="-"/>
            </a:pPr>
            <a:r>
              <a:rPr lang="en"/>
              <a:t>Model View Controller Architecture</a:t>
            </a:r>
            <a:endParaRPr/>
          </a:p>
          <a:p>
            <a:pPr indent="-342900" lvl="0" marL="457200" rtl="0" algn="l">
              <a:spcBef>
                <a:spcPts val="0"/>
              </a:spcBef>
              <a:spcAft>
                <a:spcPts val="0"/>
              </a:spcAft>
              <a:buSzPts val="1800"/>
              <a:buChar char="-"/>
            </a:pPr>
            <a:r>
              <a:rPr lang="en"/>
              <a:t>Seperate view components for Sellers/Buyers while sharing common code</a:t>
            </a:r>
            <a:endParaRPr/>
          </a:p>
          <a:p>
            <a:pPr indent="-342900" lvl="0" marL="457200" rtl="0" algn="l">
              <a:spcBef>
                <a:spcPts val="0"/>
              </a:spcBef>
              <a:spcAft>
                <a:spcPts val="0"/>
              </a:spcAft>
              <a:buSzPts val="1800"/>
              <a:buChar char="-"/>
            </a:pPr>
            <a:r>
              <a:rPr lang="en"/>
              <a:t>Seasonal demand is an issue and MVC lets us scale up/down as needed</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36" name="Google Shape;436;p53"/>
          <p:cNvPicPr preferRelativeResize="0"/>
          <p:nvPr/>
        </p:nvPicPr>
        <p:blipFill>
          <a:blip r:embed="rId3">
            <a:alphaModFix/>
          </a:blip>
          <a:stretch>
            <a:fillRect/>
          </a:stretch>
        </p:blipFill>
        <p:spPr>
          <a:xfrm>
            <a:off x="4388275" y="94925"/>
            <a:ext cx="4476574" cy="4868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87900" y="4456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Cost estimation </a:t>
            </a:r>
            <a:endParaRPr/>
          </a:p>
        </p:txBody>
      </p:sp>
      <p:sp>
        <p:nvSpPr>
          <p:cNvPr id="151" name="Google Shape;151;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Application Composition Model</a:t>
            </a:r>
            <a:endParaRPr/>
          </a:p>
          <a:p>
            <a:pPr indent="0" lvl="0" marL="0" rtl="0" algn="l">
              <a:spcBef>
                <a:spcPts val="0"/>
              </a:spcBef>
              <a:spcAft>
                <a:spcPts val="0"/>
              </a:spcAft>
              <a:buNone/>
            </a:pPr>
            <a:r>
              <a:rPr lang="en"/>
              <a:t>Estimated Cost ≈ $15,600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2" name="Google Shape;152;p27"/>
          <p:cNvPicPr preferRelativeResize="0"/>
          <p:nvPr/>
        </p:nvPicPr>
        <p:blipFill>
          <a:blip r:embed="rId3">
            <a:alphaModFix/>
          </a:blip>
          <a:stretch>
            <a:fillRect/>
          </a:stretch>
        </p:blipFill>
        <p:spPr>
          <a:xfrm>
            <a:off x="4572000" y="923925"/>
            <a:ext cx="4229100" cy="3295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 of user interface </a:t>
            </a:r>
            <a:endParaRPr/>
          </a:p>
        </p:txBody>
      </p:sp>
      <p:sp>
        <p:nvSpPr>
          <p:cNvPr id="442" name="Google Shape;442;p5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Link to Figma Prototype</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timeline </a:t>
            </a:r>
            <a:endParaRPr/>
          </a:p>
        </p:txBody>
      </p:sp>
      <p:sp>
        <p:nvSpPr>
          <p:cNvPr id="158" name="Google Shape;158;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 Date: January 15, 2025</a:t>
            </a:r>
            <a:endParaRPr/>
          </a:p>
          <a:p>
            <a:pPr indent="0" lvl="0" marL="0" rtl="0" algn="l">
              <a:spcBef>
                <a:spcPts val="1200"/>
              </a:spcBef>
              <a:spcAft>
                <a:spcPts val="0"/>
              </a:spcAft>
              <a:buNone/>
            </a:pPr>
            <a:r>
              <a:rPr lang="en"/>
              <a:t>End Date: March 31, 2025 (approximately 2.5 months)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9" name="Google Shape;159;p28"/>
          <p:cNvPicPr preferRelativeResize="0"/>
          <p:nvPr/>
        </p:nvPicPr>
        <p:blipFill>
          <a:blip r:embed="rId3">
            <a:alphaModFix/>
          </a:blip>
          <a:stretch>
            <a:fillRect/>
          </a:stretch>
        </p:blipFill>
        <p:spPr>
          <a:xfrm>
            <a:off x="4039347" y="458026"/>
            <a:ext cx="4716753" cy="1031800"/>
          </a:xfrm>
          <a:prstGeom prst="rect">
            <a:avLst/>
          </a:prstGeom>
          <a:noFill/>
          <a:ln>
            <a:noFill/>
          </a:ln>
        </p:spPr>
      </p:pic>
      <p:pic>
        <p:nvPicPr>
          <p:cNvPr id="160" name="Google Shape;160;p28"/>
          <p:cNvPicPr preferRelativeResize="0"/>
          <p:nvPr/>
        </p:nvPicPr>
        <p:blipFill>
          <a:blip r:embed="rId4">
            <a:alphaModFix/>
          </a:blip>
          <a:stretch>
            <a:fillRect/>
          </a:stretch>
        </p:blipFill>
        <p:spPr>
          <a:xfrm>
            <a:off x="705125" y="2845700"/>
            <a:ext cx="7733750" cy="153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Functional requirements (Jerin)</a:t>
            </a:r>
            <a:endParaRPr/>
          </a:p>
        </p:txBody>
      </p:sp>
      <p:sp>
        <p:nvSpPr>
          <p:cNvPr id="166" name="Google Shape;166;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User Registration and Authentication</a:t>
            </a:r>
            <a:endParaRPr/>
          </a:p>
          <a:p>
            <a:pPr indent="-342900" lvl="0" marL="457200" rtl="0" algn="l">
              <a:spcBef>
                <a:spcPts val="0"/>
              </a:spcBef>
              <a:spcAft>
                <a:spcPts val="0"/>
              </a:spcAft>
              <a:buSzPts val="1800"/>
              <a:buChar char="-"/>
            </a:pPr>
            <a:r>
              <a:rPr lang="en"/>
              <a:t>Textbook Listing Management</a:t>
            </a:r>
            <a:endParaRPr/>
          </a:p>
          <a:p>
            <a:pPr indent="-342900" lvl="0" marL="457200" rtl="0" algn="l">
              <a:spcBef>
                <a:spcPts val="0"/>
              </a:spcBef>
              <a:spcAft>
                <a:spcPts val="0"/>
              </a:spcAft>
              <a:buSzPts val="1800"/>
              <a:buChar char="-"/>
            </a:pPr>
            <a:r>
              <a:rPr lang="en"/>
              <a:t>Textbook Search and Filter</a:t>
            </a:r>
            <a:endParaRPr/>
          </a:p>
          <a:p>
            <a:pPr indent="-342900" lvl="0" marL="457200" rtl="0" algn="l">
              <a:spcBef>
                <a:spcPts val="0"/>
              </a:spcBef>
              <a:spcAft>
                <a:spcPts val="0"/>
              </a:spcAft>
              <a:buSzPts val="1800"/>
              <a:buChar char="-"/>
            </a:pPr>
            <a:r>
              <a:rPr lang="en"/>
              <a:t>Transaction and Payment Processing</a:t>
            </a:r>
            <a:endParaRPr/>
          </a:p>
          <a:p>
            <a:pPr indent="-342900" lvl="0" marL="457200" rtl="0" algn="l">
              <a:spcBef>
                <a:spcPts val="0"/>
              </a:spcBef>
              <a:spcAft>
                <a:spcPts val="0"/>
              </a:spcAft>
              <a:buSzPts val="1800"/>
              <a:buChar char="-"/>
            </a:pPr>
            <a:r>
              <a:rPr lang="en"/>
              <a:t>Communication and Reviews</a:t>
            </a:r>
            <a:endParaRPr/>
          </a:p>
          <a:p>
            <a:pPr indent="-342900" lvl="0" marL="457200" rtl="0" algn="l">
              <a:spcBef>
                <a:spcPts val="0"/>
              </a:spcBef>
              <a:spcAft>
                <a:spcPts val="0"/>
              </a:spcAft>
              <a:buSzPts val="1800"/>
              <a:buChar char="-"/>
            </a:pPr>
            <a:r>
              <a:rPr lang="en"/>
              <a:t>Book Return and Dispute Handling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3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30"/>
          <p:cNvSpPr/>
          <p:nvPr/>
        </p:nvSpPr>
        <p:spPr>
          <a:xfrm flipH="1">
            <a:off x="6432540" y="2501900"/>
            <a:ext cx="2468880" cy="24003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30"/>
          <p:cNvSpPr/>
          <p:nvPr/>
        </p:nvSpPr>
        <p:spPr>
          <a:xfrm>
            <a:off x="481330" y="467456"/>
            <a:ext cx="8178790" cy="4205912"/>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30"/>
          <p:cNvSpPr txBox="1"/>
          <p:nvPr>
            <p:ph type="title"/>
          </p:nvPr>
        </p:nvSpPr>
        <p:spPr>
          <a:xfrm>
            <a:off x="963930" y="787946"/>
            <a:ext cx="6056111" cy="121386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3366"/>
              </a:buClr>
              <a:buSzPts val="3200"/>
              <a:buFont typeface="Calibri"/>
              <a:buNone/>
            </a:pPr>
            <a:r>
              <a:rPr lang="en"/>
              <a:t>Non-Functional Requirements Overview</a:t>
            </a:r>
            <a:endParaRPr/>
          </a:p>
        </p:txBody>
      </p:sp>
      <p:sp>
        <p:nvSpPr>
          <p:cNvPr id="176" name="Google Shape;176;p30"/>
          <p:cNvSpPr txBox="1"/>
          <p:nvPr>
            <p:ph idx="1" type="body"/>
          </p:nvPr>
        </p:nvSpPr>
        <p:spPr>
          <a:xfrm>
            <a:off x="963930" y="2227102"/>
            <a:ext cx="6056111" cy="210029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3366"/>
              </a:buClr>
              <a:buSzPts val="2100"/>
              <a:buChar char="•"/>
            </a:pPr>
            <a:r>
              <a:rPr lang="en" sz="2100"/>
              <a:t>Objective: Ensure a robust, secure, and user-friendly system.</a:t>
            </a:r>
            <a:endParaRPr/>
          </a:p>
          <a:p>
            <a:pPr indent="-342900" lvl="0" marL="342900" rtl="0" algn="l">
              <a:spcBef>
                <a:spcPts val="420"/>
              </a:spcBef>
              <a:spcAft>
                <a:spcPts val="0"/>
              </a:spcAft>
              <a:buClr>
                <a:srgbClr val="003366"/>
              </a:buClr>
              <a:buSzPts val="2100"/>
              <a:buChar char="•"/>
            </a:pPr>
            <a:r>
              <a:rPr lang="en" sz="2100"/>
              <a:t>Key Themes: Reliability, Performance, Usability, Development Practices and Scalability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31"/>
          <p:cNvSpPr/>
          <p:nvPr/>
        </p:nvSpPr>
        <p:spPr>
          <a:xfrm>
            <a:off x="0" y="0"/>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31"/>
          <p:cNvSpPr txBox="1"/>
          <p:nvPr>
            <p:ph type="title"/>
          </p:nvPr>
        </p:nvSpPr>
        <p:spPr>
          <a:xfrm>
            <a:off x="442170" y="642135"/>
            <a:ext cx="3420438" cy="84605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3366"/>
              </a:buClr>
              <a:buSzPts val="3500"/>
              <a:buFont typeface="Calibri"/>
              <a:buNone/>
            </a:pPr>
            <a:r>
              <a:rPr lang="en" sz="3500"/>
              <a:t>Reliability</a:t>
            </a:r>
            <a:endParaRPr/>
          </a:p>
        </p:txBody>
      </p:sp>
      <p:grpSp>
        <p:nvGrpSpPr>
          <p:cNvPr id="184" name="Google Shape;184;p31"/>
          <p:cNvGrpSpPr/>
          <p:nvPr/>
        </p:nvGrpSpPr>
        <p:grpSpPr>
          <a:xfrm>
            <a:off x="0" y="812613"/>
            <a:ext cx="266396" cy="505095"/>
            <a:chOff x="0" y="823811"/>
            <a:chExt cx="355196" cy="673460"/>
          </a:xfrm>
        </p:grpSpPr>
        <p:sp>
          <p:nvSpPr>
            <p:cNvPr id="185" name="Google Shape;185;p31"/>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Google Shape;186;p31"/>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7" name="Google Shape;187;p31"/>
          <p:cNvSpPr/>
          <p:nvPr/>
        </p:nvSpPr>
        <p:spPr>
          <a:xfrm flipH="1">
            <a:off x="498813"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8" name="Google Shape;188;p31"/>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31"/>
          <p:cNvSpPr/>
          <p:nvPr/>
        </p:nvSpPr>
        <p:spPr>
          <a:xfrm>
            <a:off x="4264357" y="385390"/>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group of objects with text&#10;&#10;Description automatically generated with medium confidence" id="190" name="Google Shape;190;p31"/>
          <p:cNvPicPr preferRelativeResize="0"/>
          <p:nvPr/>
        </p:nvPicPr>
        <p:blipFill rotWithShape="1">
          <a:blip r:embed="rId3">
            <a:alphaModFix/>
          </a:blip>
          <a:srcRect b="-2" l="16666" r="5963" t="0"/>
          <a:stretch/>
        </p:blipFill>
        <p:spPr>
          <a:xfrm>
            <a:off x="4483341" y="599514"/>
            <a:ext cx="4069057" cy="3944472"/>
          </a:xfrm>
          <a:prstGeom prst="rect">
            <a:avLst/>
          </a:prstGeom>
          <a:noFill/>
          <a:ln>
            <a:noFill/>
          </a:ln>
        </p:spPr>
      </p:pic>
      <p:grpSp>
        <p:nvGrpSpPr>
          <p:cNvPr id="191" name="Google Shape;191;p31"/>
          <p:cNvGrpSpPr/>
          <p:nvPr/>
        </p:nvGrpSpPr>
        <p:grpSpPr>
          <a:xfrm>
            <a:off x="1348624" y="1883076"/>
            <a:ext cx="1608398" cy="2714293"/>
            <a:chOff x="905585" y="180263"/>
            <a:chExt cx="1608398" cy="3619057"/>
          </a:xfrm>
        </p:grpSpPr>
        <p:sp>
          <p:nvSpPr>
            <p:cNvPr id="192" name="Google Shape;192;p31"/>
            <p:cNvSpPr/>
            <p:nvPr/>
          </p:nvSpPr>
          <p:spPr>
            <a:xfrm>
              <a:off x="1347894" y="180263"/>
              <a:ext cx="723779" cy="723779"/>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905585" y="1145383"/>
              <a:ext cx="1608398" cy="643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txBox="1"/>
            <p:nvPr/>
          </p:nvSpPr>
          <p:spPr>
            <a:xfrm>
              <a:off x="905585" y="1145383"/>
              <a:ext cx="1608398" cy="6433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b="0" i="0" lang="en" sz="1300" u="none" cap="none" strike="noStrike">
                  <a:solidFill>
                    <a:schemeClr val="dk1"/>
                  </a:solidFill>
                  <a:latin typeface="Calibri"/>
                  <a:ea typeface="Calibri"/>
                  <a:cs typeface="Calibri"/>
                  <a:sym typeface="Calibri"/>
                </a:rPr>
                <a:t>Dependability: High availability, backup &amp; recovery</a:t>
              </a:r>
              <a:endParaRPr/>
            </a:p>
          </p:txBody>
        </p:sp>
        <p:sp>
          <p:nvSpPr>
            <p:cNvPr id="195" name="Google Shape;195;p31"/>
            <p:cNvSpPr/>
            <p:nvPr/>
          </p:nvSpPr>
          <p:spPr>
            <a:xfrm>
              <a:off x="1347894" y="2190842"/>
              <a:ext cx="723779" cy="723779"/>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905585" y="3155961"/>
              <a:ext cx="1608398" cy="643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txBox="1"/>
            <p:nvPr/>
          </p:nvSpPr>
          <p:spPr>
            <a:xfrm>
              <a:off x="905585" y="3155961"/>
              <a:ext cx="1608398" cy="6433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b="0" i="0" lang="en" sz="1300" u="none" cap="none" strike="noStrike">
                  <a:solidFill>
                    <a:schemeClr val="dk1"/>
                  </a:solidFill>
                  <a:latin typeface="Calibri"/>
                  <a:ea typeface="Calibri"/>
                  <a:cs typeface="Calibri"/>
                  <a:sym typeface="Calibri"/>
                </a:rPr>
                <a:t>Minimal Downtime: Ensuring uptime even during maintenance</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32"/>
          <p:cNvSpPr/>
          <p:nvPr/>
        </p:nvSpPr>
        <p:spPr>
          <a:xfrm>
            <a:off x="0" y="6235"/>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32"/>
          <p:cNvSpPr txBox="1"/>
          <p:nvPr>
            <p:ph type="title"/>
          </p:nvPr>
        </p:nvSpPr>
        <p:spPr>
          <a:xfrm>
            <a:off x="359545" y="803100"/>
            <a:ext cx="2954766" cy="418734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3366"/>
              </a:buClr>
              <a:buSzPts val="5400"/>
              <a:buFont typeface="Calibri"/>
              <a:buNone/>
            </a:pPr>
            <a:r>
              <a:rPr lang="en" sz="5400"/>
              <a:t>Security (Product)</a:t>
            </a:r>
            <a:endParaRPr/>
          </a:p>
        </p:txBody>
      </p:sp>
      <p:cxnSp>
        <p:nvCxnSpPr>
          <p:cNvPr id="205" name="Google Shape;205;p32"/>
          <p:cNvCxnSpPr/>
          <p:nvPr/>
        </p:nvCxnSpPr>
        <p:spPr>
          <a:xfrm>
            <a:off x="3546039" y="849086"/>
            <a:ext cx="0" cy="4288180"/>
          </a:xfrm>
          <a:prstGeom prst="straightConnector1">
            <a:avLst/>
          </a:prstGeom>
          <a:noFill/>
          <a:ln cap="sq" cmpd="sng" w="25400">
            <a:solidFill>
              <a:schemeClr val="accent1"/>
            </a:solidFill>
            <a:prstDash val="solid"/>
            <a:bevel/>
            <a:headEnd len="sm" w="sm" type="none"/>
            <a:tailEnd len="sm" w="sm" type="none"/>
          </a:ln>
        </p:spPr>
      </p:cxnSp>
      <p:grpSp>
        <p:nvGrpSpPr>
          <p:cNvPr id="206" name="Google Shape;206;p32"/>
          <p:cNvGrpSpPr/>
          <p:nvPr/>
        </p:nvGrpSpPr>
        <p:grpSpPr>
          <a:xfrm>
            <a:off x="3831401" y="1484301"/>
            <a:ext cx="4683949" cy="2829607"/>
            <a:chOff x="0" y="908268"/>
            <a:chExt cx="4683949" cy="3772810"/>
          </a:xfrm>
        </p:grpSpPr>
        <p:sp>
          <p:nvSpPr>
            <p:cNvPr id="207" name="Google Shape;207;p32"/>
            <p:cNvSpPr/>
            <p:nvPr/>
          </p:nvSpPr>
          <p:spPr>
            <a:xfrm>
              <a:off x="0" y="908268"/>
              <a:ext cx="4683949" cy="167680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507233" y="1285549"/>
              <a:ext cx="922242" cy="92224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1936708" y="908268"/>
              <a:ext cx="2747240" cy="16768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txBox="1"/>
            <p:nvPr/>
          </p:nvSpPr>
          <p:spPr>
            <a:xfrm>
              <a:off x="1936708" y="908268"/>
              <a:ext cx="2747240" cy="1676804"/>
            </a:xfrm>
            <a:prstGeom prst="rect">
              <a:avLst/>
            </a:prstGeom>
            <a:noFill/>
            <a:ln>
              <a:noFill/>
            </a:ln>
          </p:spPr>
          <p:txBody>
            <a:bodyPr anchorCtr="0" anchor="ctr" bIns="177450" lIns="177450" spcFirstLastPara="1" rIns="177450" wrap="square" tIns="177450">
              <a:noAutofit/>
            </a:bodyPr>
            <a:lstStyle/>
            <a:p>
              <a:pPr indent="0" lvl="0" marL="0" marR="0" rtl="0" algn="l">
                <a:lnSpc>
                  <a:spcPct val="100000"/>
                </a:lnSpc>
                <a:spcBef>
                  <a:spcPts val="0"/>
                </a:spcBef>
                <a:spcAft>
                  <a:spcPts val="0"/>
                </a:spcAft>
                <a:buClr>
                  <a:schemeClr val="dk1"/>
                </a:buClr>
                <a:buSzPts val="2200"/>
                <a:buFont typeface="Calibri"/>
                <a:buNone/>
              </a:pPr>
              <a:r>
                <a:rPr b="0" i="0" lang="en" sz="2200" u="none" cap="none" strike="noStrike">
                  <a:solidFill>
                    <a:schemeClr val="dk1"/>
                  </a:solidFill>
                  <a:latin typeface="Calibri"/>
                  <a:ea typeface="Calibri"/>
                  <a:cs typeface="Calibri"/>
                  <a:sym typeface="Calibri"/>
                </a:rPr>
                <a:t>Authentication: Secure user login, password encryption</a:t>
              </a:r>
              <a:endParaRPr/>
            </a:p>
          </p:txBody>
        </p:sp>
        <p:sp>
          <p:nvSpPr>
            <p:cNvPr id="211" name="Google Shape;211;p32"/>
            <p:cNvSpPr/>
            <p:nvPr/>
          </p:nvSpPr>
          <p:spPr>
            <a:xfrm>
              <a:off x="0" y="3004274"/>
              <a:ext cx="4683949" cy="167680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507233" y="3381554"/>
              <a:ext cx="922242" cy="92224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1936708" y="3004274"/>
              <a:ext cx="2747240" cy="16768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txBox="1"/>
            <p:nvPr/>
          </p:nvSpPr>
          <p:spPr>
            <a:xfrm>
              <a:off x="1936708" y="3004274"/>
              <a:ext cx="2747240" cy="1676804"/>
            </a:xfrm>
            <a:prstGeom prst="rect">
              <a:avLst/>
            </a:prstGeom>
            <a:noFill/>
            <a:ln>
              <a:noFill/>
            </a:ln>
          </p:spPr>
          <p:txBody>
            <a:bodyPr anchorCtr="0" anchor="ctr" bIns="177450" lIns="177450" spcFirstLastPara="1" rIns="177450" wrap="square" tIns="177450">
              <a:noAutofit/>
            </a:bodyPr>
            <a:lstStyle/>
            <a:p>
              <a:pPr indent="0" lvl="0" marL="0" marR="0" rtl="0" algn="l">
                <a:lnSpc>
                  <a:spcPct val="100000"/>
                </a:lnSpc>
                <a:spcBef>
                  <a:spcPts val="0"/>
                </a:spcBef>
                <a:spcAft>
                  <a:spcPts val="0"/>
                </a:spcAft>
                <a:buClr>
                  <a:schemeClr val="dk1"/>
                </a:buClr>
                <a:buSzPts val="2200"/>
                <a:buFont typeface="Calibri"/>
                <a:buNone/>
              </a:pPr>
              <a:r>
                <a:rPr b="0" i="0" lang="en" sz="2200" u="none" cap="none" strike="noStrike">
                  <a:solidFill>
                    <a:schemeClr val="dk1"/>
                  </a:solidFill>
                  <a:latin typeface="Calibri"/>
                  <a:ea typeface="Calibri"/>
                  <a:cs typeface="Calibri"/>
                  <a:sym typeface="Calibri"/>
                </a:rPr>
                <a:t>Payment Security: Safe gateways for transactions</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3"/>
          <p:cNvSpPr/>
          <p:nvPr/>
        </p:nvSpPr>
        <p:spPr>
          <a:xfrm>
            <a:off x="0" y="0"/>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33"/>
          <p:cNvSpPr txBox="1"/>
          <p:nvPr>
            <p:ph type="title"/>
          </p:nvPr>
        </p:nvSpPr>
        <p:spPr>
          <a:xfrm>
            <a:off x="606478" y="290198"/>
            <a:ext cx="6927525" cy="891713"/>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003366"/>
              </a:buClr>
              <a:buSzPts val="4700"/>
              <a:buFont typeface="Calibri"/>
              <a:buNone/>
            </a:pPr>
            <a:r>
              <a:rPr lang="en" sz="4700"/>
              <a:t>Security (Legislative)</a:t>
            </a:r>
            <a:endParaRPr/>
          </a:p>
        </p:txBody>
      </p:sp>
      <p:grpSp>
        <p:nvGrpSpPr>
          <p:cNvPr id="222" name="Google Shape;222;p33"/>
          <p:cNvGrpSpPr/>
          <p:nvPr/>
        </p:nvGrpSpPr>
        <p:grpSpPr>
          <a:xfrm>
            <a:off x="-1" y="1498776"/>
            <a:ext cx="8771274" cy="586632"/>
            <a:chOff x="-2" y="1998368"/>
            <a:chExt cx="11695083" cy="782176"/>
          </a:xfrm>
        </p:grpSpPr>
        <p:sp>
          <p:nvSpPr>
            <p:cNvPr id="223" name="Google Shape;223;p33"/>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4" name="Google Shape;224;p33"/>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25" name="Google Shape;225;p33"/>
          <p:cNvSpPr/>
          <p:nvPr/>
        </p:nvSpPr>
        <p:spPr>
          <a:xfrm>
            <a:off x="0" y="1652309"/>
            <a:ext cx="8537521" cy="3110884"/>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33"/>
          <p:cNvSpPr txBox="1"/>
          <p:nvPr>
            <p:ph idx="1" type="body"/>
          </p:nvPr>
        </p:nvSpPr>
        <p:spPr>
          <a:xfrm>
            <a:off x="595245" y="1949632"/>
            <a:ext cx="7607751" cy="2576648"/>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rgbClr val="003366"/>
              </a:buClr>
              <a:buSzPts val="2100"/>
              <a:buChar char="•"/>
            </a:pPr>
            <a:r>
              <a:rPr lang="en" sz="2100"/>
              <a:t>Compliance: Data protection regulations</a:t>
            </a:r>
            <a:endParaRPr/>
          </a:p>
          <a:p>
            <a:pPr indent="-342900" lvl="0" marL="342900" rtl="0" algn="l">
              <a:spcBef>
                <a:spcPts val="420"/>
              </a:spcBef>
              <a:spcAft>
                <a:spcPts val="0"/>
              </a:spcAft>
              <a:buClr>
                <a:srgbClr val="003366"/>
              </a:buClr>
              <a:buSzPts val="2100"/>
              <a:buChar char="•"/>
            </a:pPr>
            <a:r>
              <a:rPr lang="en" sz="2100"/>
              <a:t>User Protection: Prevent unauthorized access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